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99" r:id="rId28"/>
    <p:sldId id="280" r:id="rId29"/>
    <p:sldId id="30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x="18288000" cy="10288270"/>
  <p:notesSz cx="7315200" cy="96012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ctangle 1"/>
          <p:cNvSpPr/>
          <p:nvPr/>
        </p:nvSpPr>
        <p:spPr>
          <a:xfrm>
            <a:off x="0" y="0"/>
            <a:ext cx="7315200" cy="9601200"/>
          </a:xfrm>
          <a:prstGeom prst="rect">
            <a:avLst/>
          </a:prstGeom>
          <a:solidFill>
            <a:srgbClr val="FFFFFF"/>
          </a:solidFill>
          <a:ln>
            <a:noFill/>
          </a:ln>
        </p:spPr>
      </p:sp>
      <p:sp>
        <p:nvSpPr>
          <p:cNvPr id="41" name="PlaceHolder 2"/>
          <p:cNvSpPr>
            <a:spLocks noGrp="1"/>
          </p:cNvSpPr>
          <p:nvPr>
            <p:ph type="hdr"/>
          </p:nvPr>
        </p:nvSpPr>
        <p:spPr>
          <a:xfrm>
            <a:off x="0" y="0"/>
            <a:ext cx="3170160" cy="479520"/>
          </a:xfrm>
          <a:prstGeom prst="rect">
            <a:avLst/>
          </a:prstGeom>
        </p:spPr>
        <p:txBody>
          <a:bodyPr lIns="90000" tIns="46800" rIns="90000" bIns="46800">
            <a:noAutofit/>
          </a:bodyPr>
          <a:p>
            <a:endParaRPr lang="pt-BR" sz="2400" b="1" strike="noStrike" spc="-1">
              <a:solidFill>
                <a:srgbClr val="3333CC"/>
              </a:solidFill>
              <a:latin typeface="Arial" panose="020B0604020202020204"/>
            </a:endParaRPr>
          </a:p>
        </p:txBody>
      </p:sp>
      <p:sp>
        <p:nvSpPr>
          <p:cNvPr id="42" name="PlaceHolder 3"/>
          <p:cNvSpPr>
            <a:spLocks noGrp="1"/>
          </p:cNvSpPr>
          <p:nvPr>
            <p:ph type="dt"/>
          </p:nvPr>
        </p:nvSpPr>
        <p:spPr>
          <a:xfrm>
            <a:off x="4145040" y="0"/>
            <a:ext cx="3170160" cy="479520"/>
          </a:xfrm>
          <a:prstGeom prst="rect">
            <a:avLst/>
          </a:prstGeom>
        </p:spPr>
        <p:txBody>
          <a:bodyPr lIns="90000" tIns="46800" rIns="90000" bIns="46800">
            <a:noAutofit/>
          </a:bodyPr>
          <a:p>
            <a:endParaRPr lang="pt-BR" sz="2400" b="1" strike="noStrike" spc="-1">
              <a:solidFill>
                <a:srgbClr val="3333CC"/>
              </a:solidFill>
              <a:latin typeface="Arial" panose="020B0604020202020204"/>
            </a:endParaRPr>
          </a:p>
        </p:txBody>
      </p:sp>
      <p:sp>
        <p:nvSpPr>
          <p:cNvPr id="43" name="PlaceHolder 4"/>
          <p:cNvSpPr>
            <a:spLocks noGrp="1"/>
          </p:cNvSpPr>
          <p:nvPr>
            <p:ph type="sldImg"/>
          </p:nvPr>
        </p:nvSpPr>
        <p:spPr>
          <a:xfrm>
            <a:off x="457660" y="720360"/>
            <a:ext cx="6399520" cy="3600360"/>
          </a:xfrm>
          <a:prstGeom prst="rect">
            <a:avLst/>
          </a:prstGeom>
        </p:spPr>
        <p:txBody>
          <a:bodyPr lIns="90000" tIns="46800" rIns="90000" bIns="46800"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800" b="1" strike="noStrike" spc="-1">
                <a:solidFill>
                  <a:srgbClr val="000000"/>
                </a:solidFill>
                <a:latin typeface="Arial" panose="020B0604020202020204"/>
              </a:rPr>
              <a:t>Clique para mover o slide</a:t>
            </a:r>
            <a:endParaRPr lang="pt-BR" sz="2800" b="1" strike="noStrike" spc="-1">
              <a:solidFill>
                <a:srgbClr val="000000"/>
              </a:solidFill>
              <a:latin typeface="Arial" panose="020B0604020202020204"/>
            </a:endParaRPr>
          </a:p>
        </p:txBody>
      </p:sp>
      <p:sp>
        <p:nvSpPr>
          <p:cNvPr id="44" name="PlaceHolder 5"/>
          <p:cNvSpPr>
            <a:spLocks noGrp="1"/>
          </p:cNvSpPr>
          <p:nvPr>
            <p:ph type="body"/>
          </p:nvPr>
        </p:nvSpPr>
        <p:spPr>
          <a:xfrm>
            <a:off x="976320" y="4560480"/>
            <a:ext cx="5362560" cy="4319640"/>
          </a:xfrm>
          <a:prstGeom prst="rect">
            <a:avLst/>
          </a:prstGeom>
        </p:spPr>
        <p:txBody>
          <a:bodyPr lIns="0" tIns="0" rIns="0" bIns="0">
            <a:noAutofit/>
          </a:bodyPr>
          <a:p>
            <a:r>
              <a:rPr lang="pt-BR" sz="1200" b="0" strike="noStrike" spc="-1">
                <a:solidFill>
                  <a:srgbClr val="000000"/>
                </a:solidFill>
                <a:latin typeface="Times New Roman" panose="02020603050405020304"/>
              </a:rPr>
              <a:t>Clique para editar o formato de notas</a:t>
            </a:r>
            <a:endParaRPr lang="pt-BR" sz="1200" b="0" strike="noStrike" spc="-1">
              <a:solidFill>
                <a:srgbClr val="000000"/>
              </a:solidFill>
              <a:latin typeface="Times New Roman" panose="02020603050405020304"/>
            </a:endParaRPr>
          </a:p>
        </p:txBody>
      </p:sp>
      <p:sp>
        <p:nvSpPr>
          <p:cNvPr id="45" name="PlaceHolder 6"/>
          <p:cNvSpPr>
            <a:spLocks noGrp="1"/>
          </p:cNvSpPr>
          <p:nvPr>
            <p:ph type="ftr"/>
          </p:nvPr>
        </p:nvSpPr>
        <p:spPr>
          <a:xfrm>
            <a:off x="0" y="9121680"/>
            <a:ext cx="3170160" cy="479520"/>
          </a:xfrm>
          <a:prstGeom prst="rect">
            <a:avLst/>
          </a:prstGeom>
        </p:spPr>
        <p:txBody>
          <a:bodyPr lIns="90000" tIns="46800" rIns="90000" bIns="46800" anchor="b">
            <a:noAutofit/>
          </a:bodyPr>
          <a:p>
            <a:endParaRPr lang="pt-BR" sz="2400" b="1" strike="noStrike" spc="-1">
              <a:solidFill>
                <a:srgbClr val="3333CC"/>
              </a:solidFill>
              <a:latin typeface="Arial" panose="020B0604020202020204"/>
            </a:endParaRPr>
          </a:p>
        </p:txBody>
      </p:sp>
      <p:sp>
        <p:nvSpPr>
          <p:cNvPr id="46" name="PlaceHolder 7"/>
          <p:cNvSpPr>
            <a:spLocks noGrp="1"/>
          </p:cNvSpPr>
          <p:nvPr>
            <p:ph type="sldNum"/>
          </p:nvPr>
        </p:nvSpPr>
        <p:spPr>
          <a:xfrm>
            <a:off x="4145040" y="9121680"/>
            <a:ext cx="3170160" cy="479520"/>
          </a:xfrm>
          <a:prstGeom prst="rect">
            <a:avLst/>
          </a:prstGeom>
        </p:spPr>
        <p:txBody>
          <a:bodyPr lIns="90000" tIns="46800" rIns="90000" bIns="46800" anchor="b">
            <a:noAutofit/>
          </a:bodyPr>
          <a:p>
            <a:pPr algn="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D84F4E4-023E-4257-9D61-0957A81D5F45}" type="slidenum">
              <a:rPr lang="pt-BR" sz="1200" b="1" strike="noStrike" spc="-1">
                <a:solidFill>
                  <a:srgbClr val="000000"/>
                </a:solidFill>
                <a:latin typeface="Times New Roman" panose="02020603050405020304"/>
              </a:rPr>
            </a:fld>
            <a:endParaRPr lang="pt-BR" sz="1200" b="1" strike="noStrike" spc="-1">
              <a:solidFill>
                <a:srgbClr val="3333CC"/>
              </a:solidFill>
              <a:latin typeface="Arial" panose="020B06040202020202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PlaceHolder 1"/>
          <p:cNvSpPr>
            <a:spLocks noGrp="1"/>
          </p:cNvSpPr>
          <p:nvPr>
            <p:ph type="sldImg"/>
          </p:nvPr>
        </p:nvSpPr>
        <p:spPr>
          <a:xfrm>
            <a:off x="457660" y="720360"/>
            <a:ext cx="6399520" cy="3600360"/>
          </a:xfrm>
          <a:prstGeom prst="rect">
            <a:avLst/>
          </a:prstGeom>
        </p:spPr>
      </p:sp>
      <p:sp>
        <p:nvSpPr>
          <p:cNvPr id="210" name="PlaceHolder 2"/>
          <p:cNvSpPr>
            <a:spLocks noGrp="1"/>
          </p:cNvSpPr>
          <p:nvPr>
            <p:ph type="body"/>
          </p:nvPr>
        </p:nvSpPr>
        <p:spPr>
          <a:xfrm>
            <a:off x="976320" y="4560480"/>
            <a:ext cx="5362560" cy="4320000"/>
          </a:xfrm>
          <a:prstGeom prst="rect">
            <a:avLst/>
          </a:prstGeom>
        </p:spPr>
        <p:txBody>
          <a:bodyPr lIns="0" tIns="0" rIns="0" bIns="0">
            <a:noAutofit/>
          </a:bodyPr>
          <a:p>
            <a:r>
              <a:rPr lang="pt-BR" sz="1200" b="0" strike="noStrike" spc="-1">
                <a:solidFill>
                  <a:srgbClr val="000000"/>
                </a:solidFill>
                <a:latin typeface="Times New Roman" panose="02020603050405020304"/>
              </a:rPr>
              <a:t>A PTC aposta no uso de RA para substituir manuais, por exemplo.</a:t>
            </a:r>
            <a:endParaRPr lang="pt-BR" sz="1200" b="0" strike="noStrike" spc="-1">
              <a:solidFill>
                <a:srgbClr val="000000"/>
              </a:solidFill>
              <a:latin typeface="Times New Roman" panose="02020603050405020304"/>
            </a:endParaRPr>
          </a:p>
          <a:p>
            <a:endParaRPr lang="pt-BR" sz="1200" b="0" strike="noStrike" spc="-1">
              <a:solidFill>
                <a:srgbClr val="000000"/>
              </a:solidFill>
              <a:latin typeface="Times New Roman" panose="02020603050405020304"/>
            </a:endParaRPr>
          </a:p>
          <a:p>
            <a:r>
              <a:rPr lang="pt-PT" altLang="pt-BR" sz="1200" b="0" strike="noStrike" spc="-1">
                <a:solidFill>
                  <a:srgbClr val="000000"/>
                </a:solidFill>
                <a:latin typeface="Times New Roman" panose="02020603050405020304"/>
              </a:rPr>
              <a:t>Atualmenete (2022), a Ford usa RA para ajudar mecânicos em campo a comunicarem com engenheiros da fábrica. Os engenheiros passam a ver o que os mecânicos estão vendo, via smart glass, e esses engenheiros podem enviar informações os smart glasses, configurando RA na visão do mecânico, o que ajuda muito o suporte técnico remoto.</a:t>
            </a:r>
            <a:endParaRPr lang="pt-BR" sz="1200" b="0" strike="noStrike" spc="-1">
              <a:solidFill>
                <a:srgbClr val="000000"/>
              </a:solidFill>
              <a:latin typeface="Times New Roman" panose="02020603050405020304"/>
            </a:endParaRPr>
          </a:p>
          <a:p>
            <a:endParaRPr lang="pt-BR" sz="1200" b="0" strike="noStrike" spc="-1">
              <a:solidFill>
                <a:srgbClr val="000000"/>
              </a:solidFill>
              <a:latin typeface="Times New Roman" panose="02020603050405020304"/>
            </a:endParaRPr>
          </a:p>
          <a:p>
            <a:r>
              <a:rPr lang="pt-PT" altLang="pt-BR" sz="1200" b="0" strike="noStrike" spc="-1">
                <a:solidFill>
                  <a:srgbClr val="000000"/>
                </a:solidFill>
                <a:latin typeface="Times New Roman" panose="02020603050405020304"/>
              </a:rPr>
              <a:t>Outra empresa empregando RA em suas soluçẽos é a TeamViwer. “TeamViewer Frontline usando smart glasses RealWear”. Ela tem um software de RA que pode ser empregado em smart glasses dos principais fabricantes.</a:t>
            </a:r>
            <a:endParaRPr lang="pt-PT" altLang="pt-BR" sz="1200" b="0" strike="noStrike" spc="-1">
              <a:solidFill>
                <a:srgbClr val="000000"/>
              </a:solidFill>
              <a:latin typeface="Times New Roman" panose="020206030504050203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endParaRPr lang="pt-BR"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endParaRPr lang="pt-BR"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pt-BR" altLang="en-US"/>
              <a:t>O aplicativo 3D Qlone está disponível tanto para iOS quanto para Android. Este aplicativo completo, all-in-one, permite ao usuário e uma escanear uma imagem, editá-la e exportar o arquivo digital. É um processo rápido, mas sem comprometer a qualidade, uma vez que este aplicativo 3D pode digitalizar inclusive em 4K.</a:t>
            </a:r>
            <a:endParaRPr lang="pt-BR" altLang="en-US"/>
          </a:p>
          <a:p>
            <a:endParaRPr lang="pt-BR" altLang="en-US"/>
          </a:p>
          <a:p>
            <a:r>
              <a:rPr lang="pt-BR" altLang="en-US"/>
              <a:t>Mas é necessário o uso de um tapete especial que pode ser impresso a partir da internet em papel de impressão normal. O único inconveniente é que, quanto maior o objeto, maior deverá ser o tapete. Por isso, o tamanho do objeto que você pode digitalizar é limitado ao tamanho do papel da sua impressora. Esse tapete indica à câmera uma área a ser capturada e cria uma cúpula (como a que é mostrada na imagem). A digitalização se centra no espaço dentro da cúpula e todo o resto é eliminado.</a:t>
            </a:r>
            <a:endParaRPr lang="pt-BR" altLang="en-US"/>
          </a:p>
          <a:p>
            <a:endParaRPr lang="pt-BR" altLang="en-US"/>
          </a:p>
          <a:p>
            <a:r>
              <a:rPr lang="pt-PT" altLang="pt-BR"/>
              <a:t>Custa em torno de R$ 50,00 a licença do software.</a:t>
            </a:r>
            <a:br>
              <a:rPr lang="pt-PT" altLang="pt-BR"/>
            </a:br>
            <a:r>
              <a:rPr lang="pt-PT" altLang="pt-BR"/>
              <a:t>Esse slide foi criado em 3/06/2022.</a:t>
            </a:r>
            <a:endParaRPr lang="pt-PT" altLang="pt-B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pt-PT" altLang="pt-BR"/>
              <a:t>Esses exemplos de projetos podem ser tratados no Android ou iOS.</a:t>
            </a:r>
            <a:endParaRPr lang="pt-PT" altLang="pt-BR"/>
          </a:p>
          <a:p>
            <a:r>
              <a:rPr lang="pt-PT" altLang="pt-BR"/>
              <a:t>Vuforia Engine for the Android platform is accessible through a C API.</a:t>
            </a:r>
            <a:endParaRPr lang="pt-PT" altLang="pt-BR"/>
          </a:p>
          <a:p>
            <a:r>
              <a:rPr lang="pt-PT" altLang="pt-BR"/>
              <a:t>The sample applications demonstrate the Image Targets and Model Targets features of Vuforia Engine and shows how an application written in Kotlin can use the C API.</a:t>
            </a:r>
            <a:endParaRPr lang="pt-PT" altLang="pt-BR"/>
          </a:p>
          <a:p>
            <a:r>
              <a:rPr lang="pt-PT" altLang="pt-BR"/>
              <a:t>Exemplos de targets podem ser obtios em PDF aqui: https://library.vuforia.com/objects/sample-apps-target-pdfs.</a:t>
            </a:r>
            <a:endParaRPr lang="pt-PT" altLang="pt-BR"/>
          </a:p>
          <a:p>
            <a:r>
              <a:rPr lang="pt-PT" altLang="pt-BR"/>
              <a:t>Mais explicações sobre o projeto de exemplo Vuforia, com Kotlin: https://library.vuforia.com/getting-started/getting-started-vuforia-engine-android-development</a:t>
            </a:r>
            <a:endParaRPr lang="pt-PT" altLang="pt-BR"/>
          </a:p>
          <a:p>
            <a:endParaRPr lang="pt-PT" altLang="pt-BR"/>
          </a:p>
          <a:p>
            <a:endParaRPr lang="pt-PT" altLang="pt-B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pt-PT" altLang="pt-BR"/>
              <a:t>Esses exemplos de projetos podem ser tratados no Android ou iOS.</a:t>
            </a:r>
            <a:endParaRPr lang="pt-PT" altLang="pt-BR"/>
          </a:p>
          <a:p>
            <a:r>
              <a:rPr lang="pt-PT" altLang="pt-BR"/>
              <a:t>Vuforia Engine for the Android platform is accessible through a C API.</a:t>
            </a:r>
            <a:endParaRPr lang="pt-PT" altLang="pt-BR"/>
          </a:p>
          <a:p>
            <a:r>
              <a:rPr lang="pt-PT" altLang="pt-BR"/>
              <a:t>The sample applications demonstrate the Image Targets and Model Targets features of Vuforia Engine and shows how an application written in Kotlin can use the C API.</a:t>
            </a:r>
            <a:endParaRPr lang="pt-PT" altLang="pt-BR"/>
          </a:p>
          <a:p>
            <a:r>
              <a:rPr lang="pt-PT" altLang="pt-BR"/>
              <a:t>Exemplos de targets podem ser obtios em PDF aqui: https://library.vuforia.com/objects/sample-apps-target-pdfs.</a:t>
            </a:r>
            <a:endParaRPr lang="pt-PT" altLang="pt-BR"/>
          </a:p>
          <a:p>
            <a:r>
              <a:rPr lang="pt-PT" altLang="pt-BR"/>
              <a:t>Mais explicações sobre o projeto de exemplo Vuforia, com Kotlin: https://library.vuforia.com/getting-started/getting-started-vuforia-engine-android-development</a:t>
            </a:r>
            <a:endParaRPr lang="pt-PT" altLang="pt-BR"/>
          </a:p>
          <a:p>
            <a:endParaRPr lang="pt-PT" altLang="pt-BR"/>
          </a:p>
          <a:p>
            <a:endParaRPr lang="pt-PT" alt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a:xfrm>
            <a:off x="976630" y="4321175"/>
            <a:ext cx="5362575" cy="4559300"/>
          </a:xfrm>
        </p:spPr>
        <p:txBody>
          <a:bodyPr/>
          <a:p>
            <a:r>
              <a:rPr lang="en-US" sz="1000">
                <a:solidFill>
                  <a:schemeClr val="accent4"/>
                </a:solidFill>
              </a:rPr>
              <a:t>Cada Boeing 747-8 Freighter contém pelo menos 210 quilômetros de fiação. Há fios suspensos, sob o piso, nas paredes, ao redor da cabine do piloto e outros que descem até as rodas. Dependendo da necessidade do cliente, os aviões de carga da Boeing são disponibilizados em várias configurações, cada uma com seu próprio esquema distinto de fiação. O cabeamento elétrico correto de cada uma dessas aeronaves é um trabalho fundamental, minucioso e de extrema precisão. Um único fio fora do lugar, ou de diâmetro não-compatível com sua função, por exemplo, pode causar vários problemas</a:t>
            </a:r>
            <a:r>
              <a:rPr lang="en-US">
                <a:solidFill>
                  <a:schemeClr val="accent4"/>
                </a:solidFill>
              </a:rPr>
              <a:t>. </a:t>
            </a:r>
            <a:endParaRPr lang="en-US">
              <a:solidFill>
                <a:schemeClr val="accent4"/>
              </a:solidFill>
            </a:endParaRPr>
          </a:p>
          <a:p>
            <a:r>
              <a:rPr lang="en-US" sz="1000">
                <a:solidFill>
                  <a:schemeClr val="accent4"/>
                </a:solidFill>
              </a:rPr>
              <a:t>Mas, se por décadas os técnicos das linhas de montagem só puderam contar com pesados manuais impressos e intrincados diagramas de laptop para orientação — o que, convenhamos, não devia ser nada fácil, tampouco prático, além de bastante tedioso — hoje, eles utilizam smart glasses do Google com software de Realidade Aumentada (RA) para sobrepor em tempo real os diagramas de fiação às imagens dos feixes de cabos e circuitos elétricos dentro do avião. E fazem isso via computador remoto, de qualquer lugar do planeta, sem exigir que interrompam o contato visual ou usem as mãos. Todas as informações que precisam são projetadas diretamente em seu campo de visão e a exibição pode ser alterada a qualquer momento via comandos de voz.</a:t>
            </a:r>
            <a:endParaRPr lang="en-US" sz="1000">
              <a:solidFill>
                <a:schemeClr val="accent4"/>
              </a:solidFill>
            </a:endParaRPr>
          </a:p>
          <a:p>
            <a:endParaRPr lang="en-US" sz="1000">
              <a:solidFill>
                <a:schemeClr val="accent4"/>
              </a:solidFill>
            </a:endParaRPr>
          </a:p>
          <a:p>
            <a:r>
              <a:rPr lang="en-US" sz="1000">
                <a:solidFill>
                  <a:schemeClr val="accent4"/>
                </a:solidFill>
              </a:rPr>
              <a:t>Os resultados, é claro, têm sido cada vez mais impressionantes. Com o uso da RA, a companhia número 1 do setor aeroespacial global reduziu os erros de cabeamento a quase zero e diminuiu em 25% o tempo de produção dos fios e cabos. Além da Boeing, uma lista crescente de empresas líderes de mercado vem descobrindo os benefícios da Realidade Aumentada aplicada aos mais variados cenários industriais para manutenção e resolução de problemas, redução de custos, aumento de produtividade e fomento da qualidade.</a:t>
            </a:r>
            <a:endParaRPr lang="en-US" sz="1000">
              <a:solidFill>
                <a:schemeClr val="accent4"/>
              </a:solidFill>
            </a:endParaRPr>
          </a:p>
          <a:p>
            <a:endParaRPr lang="en-US" sz="1000">
              <a:solidFill>
                <a:schemeClr val="accent4"/>
              </a:solidFill>
            </a:endParaRPr>
          </a:p>
          <a:p>
            <a:r>
              <a:rPr lang="pt-PT" altLang="en-US" sz="1000">
                <a:solidFill>
                  <a:schemeClr val="accent4"/>
                </a:solidFill>
              </a:rPr>
              <a:t>Fonte:</a:t>
            </a:r>
            <a:r>
              <a:rPr lang="pt-PT" altLang="en-US" sz="1000">
                <a:solidFill>
                  <a:schemeClr val="accent4"/>
                </a:solidFill>
                <a:effectLst>
                  <a:outerShdw blurRad="38100" dist="25400" dir="5400000" algn="ctr" rotWithShape="0">
                    <a:srgbClr val="6E747A">
                      <a:alpha val="43000"/>
                    </a:srgbClr>
                  </a:outerShdw>
                </a:effectLst>
              </a:rPr>
              <a:t> </a:t>
            </a:r>
            <a:r>
              <a:rPr lang="pt-PT" altLang="en-US" sz="1000" b="1">
                <a:ln>
                  <a:solidFill>
                    <a:srgbClr val="0070C0"/>
                  </a:solidFill>
                </a:ln>
                <a:solidFill>
                  <a:schemeClr val="tx1"/>
                </a:solidFill>
                <a:effectLst>
                  <a:outerShdw blurRad="38100" dist="19050" dir="2700000" algn="tl" rotWithShape="0">
                    <a:schemeClr val="dk1">
                      <a:alpha val="40000"/>
                    </a:schemeClr>
                  </a:outerShdw>
                </a:effectLst>
              </a:rPr>
              <a:t>https://www.industria40.ind.br/artigo/21574-realidade-aumentada-tecnologia-cada-vez-mais-real-setor-manufatura</a:t>
            </a:r>
            <a:endParaRPr lang="pt-PT" altLang="en-US" sz="1000">
              <a:solidFill>
                <a:schemeClr val="accent4"/>
              </a:solidFill>
            </a:endParaRPr>
          </a:p>
          <a:p>
            <a:endParaRPr lang="pt-PT" altLang="en-US" sz="1000">
              <a:solidFill>
                <a:schemeClr val="accent4"/>
              </a:solidFill>
            </a:endParaRPr>
          </a:p>
          <a:p>
            <a:r>
              <a:rPr lang="pt-PT" altLang="en-US" sz="1000">
                <a:solidFill>
                  <a:schemeClr val="accent4"/>
                </a:solidFill>
              </a:rPr>
              <a:t>Veja muito mais sobre aplicação de RA nesse link acima !!!</a:t>
            </a:r>
            <a:endParaRPr lang="pt-PT" altLang="en-US" sz="1000">
              <a:solidFill>
                <a:schemeClr val="accent4"/>
              </a:solidFill>
            </a:endParaRPr>
          </a:p>
          <a:p>
            <a:endParaRPr lang="pt-PT" altLang="en-US" sz="1000">
              <a:solidFill>
                <a:schemeClr val="accent4"/>
              </a:solidFill>
            </a:endParaRPr>
          </a:p>
          <a:p>
            <a:r>
              <a:rPr lang="pt-PT" altLang="en-US" sz="1000">
                <a:solidFill>
                  <a:schemeClr val="accent4"/>
                </a:solidFill>
              </a:rPr>
              <a:t>-------------------------------------------------------------------------</a:t>
            </a:r>
            <a:endParaRPr lang="pt-PT" altLang="en-US" sz="1000">
              <a:solidFill>
                <a:schemeClr val="accent4"/>
              </a:solidFill>
            </a:endParaRPr>
          </a:p>
          <a:p>
            <a:r>
              <a:rPr lang="pt-PT" altLang="en-US" sz="1000">
                <a:solidFill>
                  <a:schemeClr val="accent4"/>
                </a:solidFill>
              </a:rPr>
              <a:t>Snapdragon Spaces aqui: </a:t>
            </a:r>
            <a:r>
              <a:rPr lang="pt-PT" altLang="en-US" sz="1000" b="1">
                <a:solidFill>
                  <a:schemeClr val="accent4"/>
                </a:solidFill>
              </a:rPr>
              <a:t>https://developer.qualcomm.com/software/snapdragon-spaces  É ums plataforma para desenvolvedores desenvolverem aplicaçẽos para smart glasses da Qualcomm. Foi anunciada em 1/06/2022 na AWS que ocorreu nos EUA. Essa plataforma pode ser usada por quelquer desenvolvedor.</a:t>
            </a:r>
            <a:endParaRPr lang="pt-PT" altLang="en-US" sz="1000" b="1">
              <a:solidFill>
                <a:schemeClr val="accent4"/>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p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ítulo 11"/>
          <p:cNvSpPr>
            <a:spLocks noGrp="1"/>
          </p:cNvSpPr>
          <p:nvPr>
            <p:ph type="title" hasCustomPrompt="1"/>
          </p:nvPr>
        </p:nvSpPr>
        <p:spPr>
          <a:xfrm>
            <a:off x="1438501" y="3487747"/>
            <a:ext cx="6553411" cy="2736642"/>
          </a:xfrm>
          <a:prstGeom prst="rect">
            <a:avLst/>
          </a:prstGeom>
        </p:spPr>
        <p:txBody>
          <a:bodyPr/>
          <a:lstStyle>
            <a:lvl1pPr algn="l">
              <a:defRPr sz="8000">
                <a:solidFill>
                  <a:schemeClr val="bg1"/>
                </a:solidFill>
                <a:latin typeface="Arial" panose="020B0604020202020204" pitchFamily="34" charset="0"/>
                <a:cs typeface="Arial" panose="020B0604020202020204" pitchFamily="34" charset="0"/>
              </a:defRPr>
            </a:lvl1pPr>
          </a:lstStyle>
          <a:p>
            <a:r>
              <a:rPr lang="pt-BR" dirty="0"/>
              <a:t>Economia</a:t>
            </a:r>
            <a:br>
              <a:rPr lang="pt-BR" dirty="0"/>
            </a:br>
            <a:r>
              <a:rPr lang="pt-BR" dirty="0"/>
              <a:t>Empresarial</a:t>
            </a:r>
            <a:endParaRPr lang="pt-BR" dirty="0"/>
          </a:p>
        </p:txBody>
      </p:sp>
      <p:sp>
        <p:nvSpPr>
          <p:cNvPr id="16" name="Espaço Reservado para Texto 15"/>
          <p:cNvSpPr>
            <a:spLocks noGrp="1"/>
          </p:cNvSpPr>
          <p:nvPr>
            <p:ph type="body" sz="quarter" idx="10" hasCustomPrompt="1"/>
          </p:nvPr>
        </p:nvSpPr>
        <p:spPr>
          <a:xfrm>
            <a:off x="1438500" y="2191443"/>
            <a:ext cx="3960853" cy="1224287"/>
          </a:xfrm>
          <a:prstGeom prst="rect">
            <a:avLst/>
          </a:prstGeom>
        </p:spPr>
        <p:txBody>
          <a:bodyPr/>
          <a:lstStyle>
            <a:lvl1pPr marL="0" indent="0">
              <a:buFontTx/>
              <a:buNone/>
              <a:defRPr sz="8000" baseline="0">
                <a:solidFill>
                  <a:schemeClr val="bg1"/>
                </a:solidFill>
                <a:latin typeface="Arial Rounded MT Bold" panose="020F0704030504030204" pitchFamily="34" charset="0"/>
              </a:defRPr>
            </a:lvl1pPr>
          </a:lstStyle>
          <a:p>
            <a:pPr lvl="0"/>
            <a:r>
              <a:rPr lang="pt-BR" dirty="0"/>
              <a:t>MBA06</a:t>
            </a:r>
            <a:endParaRPr lang="pt-BR" dirty="0"/>
          </a:p>
        </p:txBody>
      </p:sp>
      <p:sp>
        <p:nvSpPr>
          <p:cNvPr id="21" name="Espaço Reservado para Texto 20"/>
          <p:cNvSpPr>
            <a:spLocks noGrp="1"/>
          </p:cNvSpPr>
          <p:nvPr>
            <p:ph type="body" sz="quarter" idx="11" hasCustomPrompt="1"/>
          </p:nvPr>
        </p:nvSpPr>
        <p:spPr>
          <a:xfrm>
            <a:off x="1438500" y="6368422"/>
            <a:ext cx="4493986" cy="792930"/>
          </a:xfrm>
          <a:prstGeom prst="rect">
            <a:avLst/>
          </a:prstGeom>
        </p:spPr>
        <p:txBody>
          <a:bodyPr/>
          <a:lstStyle>
            <a:lvl1pPr marL="0" indent="0">
              <a:buNone/>
              <a:defRPr sz="3600" baseline="0">
                <a:solidFill>
                  <a:schemeClr val="bg1"/>
                </a:solidFill>
              </a:defRPr>
            </a:lvl1pPr>
          </a:lstStyle>
          <a:p>
            <a:pPr lvl="0"/>
            <a:r>
              <a:rPr lang="pt-BR" dirty="0"/>
              <a:t>Prof. nome</a:t>
            </a:r>
            <a:endParaRPr lang="pt-BR" dirty="0"/>
          </a:p>
        </p:txBody>
      </p:sp>
      <p:sp>
        <p:nvSpPr>
          <p:cNvPr id="10" name="Espaço Reservado para Texto 20"/>
          <p:cNvSpPr>
            <a:spLocks noGrp="1"/>
          </p:cNvSpPr>
          <p:nvPr>
            <p:ph type="body" sz="quarter" idx="12" hasCustomPrompt="1"/>
          </p:nvPr>
        </p:nvSpPr>
        <p:spPr>
          <a:xfrm>
            <a:off x="1438500" y="319003"/>
            <a:ext cx="7561628" cy="576135"/>
          </a:xfrm>
          <a:prstGeom prst="rect">
            <a:avLst/>
          </a:prstGeom>
        </p:spPr>
        <p:txBody>
          <a:bodyPr/>
          <a:lstStyle>
            <a:lvl1pPr marL="0" indent="0">
              <a:buNone/>
              <a:defRPr sz="2100" baseline="0">
                <a:solidFill>
                  <a:schemeClr val="bg1"/>
                </a:solidFill>
                <a:latin typeface="Arial" panose="020B0604020202020204" pitchFamily="34" charset="0"/>
                <a:cs typeface="Arial" panose="020B0604020202020204" pitchFamily="34" charset="0"/>
              </a:defRPr>
            </a:lvl1pPr>
          </a:lstStyle>
          <a:p>
            <a:pPr lvl="0"/>
            <a:r>
              <a:rPr lang="pt-BR" dirty="0"/>
              <a:t>MBA – Gestão Empresarial em Ambiente Tecnológico</a:t>
            </a:r>
            <a:endParaRPr lang="pt-BR"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texto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e tex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e texto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Google Shape;14;p3"/>
          <p:cNvSpPr txBox="1">
            <a:spLocks noGrp="1"/>
          </p:cNvSpPr>
          <p:nvPr>
            <p:ph type="ctrTitle" hasCustomPrompt="1"/>
          </p:nvPr>
        </p:nvSpPr>
        <p:spPr>
          <a:xfrm>
            <a:off x="691779" y="2335476"/>
            <a:ext cx="13534436" cy="1064531"/>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8000" b="1" baseline="0">
                <a:solidFill>
                  <a:schemeClr val="tx1"/>
                </a:solidFill>
                <a:latin typeface="Arial" panose="020B0604020202020204" pitchFamily="34" charset="0"/>
                <a:cs typeface="Arial" panose="020B0604020202020204" pitchFamily="34" charset="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pPr>
              <a:lnSpc>
                <a:spcPts val="12600"/>
              </a:lnSpc>
            </a:pPr>
            <a:r>
              <a:rPr lang="en-US" sz="8000" b="1" dirty="0" err="1">
                <a:solidFill>
                  <a:srgbClr val="000000"/>
                </a:solidFill>
                <a:latin typeface="Arial" panose="020B0604020202020204" pitchFamily="34" charset="0"/>
                <a:cs typeface="Arial" panose="020B0604020202020204" pitchFamily="34" charset="0"/>
              </a:rPr>
              <a:t>Título</a:t>
            </a:r>
            <a:endParaRPr lang="en-US" sz="8000" b="1" dirty="0">
              <a:solidFill>
                <a:srgbClr val="000000"/>
              </a:solidFill>
              <a:latin typeface="Arial" panose="020B0604020202020204" pitchFamily="34" charset="0"/>
              <a:cs typeface="Arial" panose="020B0604020202020204" pitchFamily="34" charset="0"/>
            </a:endParaRPr>
          </a:p>
        </p:txBody>
      </p:sp>
      <p:sp>
        <p:nvSpPr>
          <p:cNvPr id="3" name="Espaço Reservado para Texto 2"/>
          <p:cNvSpPr>
            <a:spLocks noGrp="1"/>
          </p:cNvSpPr>
          <p:nvPr>
            <p:ph type="body" sz="quarter" idx="10" hasCustomPrompt="1"/>
          </p:nvPr>
        </p:nvSpPr>
        <p:spPr>
          <a:xfrm>
            <a:off x="717700" y="3919823"/>
            <a:ext cx="13539610" cy="792211"/>
          </a:xfrm>
          <a:prstGeom prst="rect">
            <a:avLst/>
          </a:prstGeom>
        </p:spPr>
        <p:txBody>
          <a:bodyPr/>
          <a:lstStyle>
            <a:lvl1pPr marL="0" indent="0">
              <a:buNone/>
              <a:defRPr b="1">
                <a:latin typeface="Arial" panose="020B0604020202020204" pitchFamily="34" charset="0"/>
                <a:cs typeface="Arial" panose="020B0604020202020204" pitchFamily="34" charset="0"/>
              </a:defRPr>
            </a:lvl1pPr>
            <a:lvl3pPr marL="914400" indent="0">
              <a:buNone/>
              <a:defRPr/>
            </a:lvl3pPr>
            <a:lvl4pPr marL="1371600" indent="0">
              <a:buNone/>
              <a:defRPr/>
            </a:lvl4pPr>
            <a:lvl5pPr marL="1828800" indent="0">
              <a:buNone/>
              <a:defRPr/>
            </a:lvl5pPr>
          </a:lstStyle>
          <a:p>
            <a:pPr lvl="0"/>
            <a:r>
              <a:rPr lang="pt-BR" dirty="0"/>
              <a:t>Clique para editar o texto </a:t>
            </a:r>
            <a:endParaRPr lang="pt-BR" dirty="0"/>
          </a:p>
        </p:txBody>
      </p:sp>
      <p:sp>
        <p:nvSpPr>
          <p:cNvPr id="18" name="Espaço Reservado para Texto 2"/>
          <p:cNvSpPr>
            <a:spLocks noGrp="1"/>
          </p:cNvSpPr>
          <p:nvPr>
            <p:ph type="body" sz="quarter" idx="11" hasCustomPrompt="1"/>
          </p:nvPr>
        </p:nvSpPr>
        <p:spPr>
          <a:xfrm>
            <a:off x="718345" y="5432203"/>
            <a:ext cx="13539610" cy="792211"/>
          </a:xfrm>
          <a:prstGeom prst="rect">
            <a:avLst/>
          </a:prstGeom>
        </p:spPr>
        <p:txBody>
          <a:bodyPr/>
          <a:lstStyle>
            <a:lvl1pPr marL="0" indent="0">
              <a:buNone/>
              <a:defRPr b="0">
                <a:latin typeface="Arial" panose="020B0604020202020204" pitchFamily="34" charset="0"/>
                <a:cs typeface="Arial" panose="020B0604020202020204" pitchFamily="34" charset="0"/>
              </a:defRPr>
            </a:lvl1pPr>
            <a:lvl3pPr marL="914400" indent="0">
              <a:buNone/>
              <a:defRPr/>
            </a:lvl3pPr>
            <a:lvl4pPr marL="1371600" indent="0">
              <a:buNone/>
              <a:defRPr/>
            </a:lvl4pPr>
            <a:lvl5pPr marL="1828800" indent="0">
              <a:buNone/>
              <a:defRPr/>
            </a:lvl5pPr>
          </a:lstStyle>
          <a:p>
            <a:pPr lvl="0"/>
            <a:r>
              <a:rPr lang="pt-BR" dirty="0"/>
              <a:t>Clique para editar o texto </a:t>
            </a:r>
            <a:endParaRPr lang="pt-BR" dirty="0"/>
          </a:p>
        </p:txBody>
      </p:sp>
      <p:sp>
        <p:nvSpPr>
          <p:cNvPr id="6" name="Espaço Reservado para Texto 2"/>
          <p:cNvSpPr>
            <a:spLocks noGrp="1"/>
          </p:cNvSpPr>
          <p:nvPr>
            <p:ph type="body" sz="quarter" idx="12" hasCustomPrompt="1"/>
          </p:nvPr>
        </p:nvSpPr>
        <p:spPr>
          <a:xfrm>
            <a:off x="646329" y="319003"/>
            <a:ext cx="6769457" cy="648152"/>
          </a:xfrm>
          <a:prstGeom prst="rect">
            <a:avLst/>
          </a:prstGeom>
        </p:spPr>
        <p:txBody>
          <a:bodyPr/>
          <a:lstStyle>
            <a:lvl1pPr marL="0" indent="0">
              <a:buNone/>
              <a:defRPr sz="1800" b="0" baseline="0">
                <a:latin typeface="Arial" panose="020B0604020202020204" pitchFamily="34" charset="0"/>
                <a:cs typeface="Arial" panose="020B0604020202020204" pitchFamily="34" charset="0"/>
              </a:defRPr>
            </a:lvl1pPr>
            <a:lvl3pPr marL="914400" indent="0">
              <a:buNone/>
              <a:defRPr/>
            </a:lvl3pPr>
            <a:lvl4pPr marL="1371600" indent="0">
              <a:buNone/>
              <a:defRPr/>
            </a:lvl4pPr>
            <a:lvl5pPr marL="1828800" indent="0">
              <a:buNone/>
              <a:defRPr/>
            </a:lvl5pPr>
          </a:lstStyle>
          <a:p>
            <a:pPr lvl="0"/>
            <a:r>
              <a:rPr lang="pt-BR" dirty="0"/>
              <a:t>MBA – Gestão Empresarial em Ambiente Tecnológico</a:t>
            </a:r>
            <a:endParaRPr lang="pt-BR" dirty="0"/>
          </a:p>
        </p:txBody>
      </p:sp>
      <p:sp>
        <p:nvSpPr>
          <p:cNvPr id="8" name="Retângulo 7"/>
          <p:cNvSpPr/>
          <p:nvPr/>
        </p:nvSpPr>
        <p:spPr>
          <a:xfrm>
            <a:off x="13694213" y="-20690"/>
            <a:ext cx="4607183" cy="24074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t>Área da Câmera (Imagem do Professor)</a:t>
            </a:r>
            <a:r>
              <a:rPr lang="pt-BR" b="1" baseline="0" dirty="0"/>
              <a:t>: Não inserir nenhum conteúdo por trás desta caixa.</a:t>
            </a:r>
            <a:endParaRPr lang="pt-BR" b="1" baseline="0" dirty="0"/>
          </a:p>
          <a:p>
            <a:pPr algn="l"/>
            <a:endParaRPr lang="pt-BR" dirty="0"/>
          </a:p>
          <a:p>
            <a:pPr algn="l"/>
            <a:r>
              <a:rPr lang="pt-BR" dirty="0"/>
              <a:t>Após</a:t>
            </a:r>
            <a:r>
              <a:rPr lang="pt-BR" baseline="0" dirty="0"/>
              <a:t> terminar a sua apresentação, por gentileza, remover esta caixa vermelha do slide mestre.</a:t>
            </a:r>
            <a:endParaRPr lang="pt-BR"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e texto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Google Shape;14;p3"/>
          <p:cNvSpPr txBox="1">
            <a:spLocks noGrp="1"/>
          </p:cNvSpPr>
          <p:nvPr>
            <p:ph type="ctrTitle" hasCustomPrompt="1"/>
          </p:nvPr>
        </p:nvSpPr>
        <p:spPr>
          <a:xfrm>
            <a:off x="1916043" y="2335476"/>
            <a:ext cx="13534436" cy="1064531"/>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8000" b="1" baseline="0">
                <a:solidFill>
                  <a:schemeClr val="tx1"/>
                </a:solidFill>
                <a:latin typeface="Arial" panose="020B0604020202020204" pitchFamily="34" charset="0"/>
                <a:cs typeface="Arial" panose="020B0604020202020204" pitchFamily="34" charset="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pPr>
              <a:lnSpc>
                <a:spcPts val="12600"/>
              </a:lnSpc>
            </a:pPr>
            <a:r>
              <a:rPr lang="en-US" sz="8000" b="1" dirty="0" err="1">
                <a:solidFill>
                  <a:srgbClr val="000000"/>
                </a:solidFill>
                <a:latin typeface="Arial" panose="020B0604020202020204" pitchFamily="34" charset="0"/>
                <a:cs typeface="Arial" panose="020B0604020202020204" pitchFamily="34" charset="0"/>
              </a:rPr>
              <a:t>Título</a:t>
            </a:r>
            <a:endParaRPr lang="en-US" sz="8000" b="1" dirty="0">
              <a:solidFill>
                <a:srgbClr val="000000"/>
              </a:solidFill>
              <a:latin typeface="Arial" panose="020B0604020202020204" pitchFamily="34" charset="0"/>
              <a:cs typeface="Arial" panose="020B0604020202020204" pitchFamily="34" charset="0"/>
            </a:endParaRPr>
          </a:p>
        </p:txBody>
      </p:sp>
      <p:sp>
        <p:nvSpPr>
          <p:cNvPr id="3" name="Espaço Reservado para Texto 2"/>
          <p:cNvSpPr>
            <a:spLocks noGrp="1"/>
          </p:cNvSpPr>
          <p:nvPr>
            <p:ph type="body" sz="quarter" idx="10" hasCustomPrompt="1"/>
          </p:nvPr>
        </p:nvSpPr>
        <p:spPr>
          <a:xfrm>
            <a:off x="1941963" y="3919823"/>
            <a:ext cx="13539610" cy="792211"/>
          </a:xfrm>
          <a:prstGeom prst="rect">
            <a:avLst/>
          </a:prstGeom>
        </p:spPr>
        <p:txBody>
          <a:bodyPr/>
          <a:lstStyle>
            <a:lvl1pPr marL="0" indent="0">
              <a:buNone/>
              <a:defRPr b="1">
                <a:latin typeface="Arial" panose="020B0604020202020204" pitchFamily="34" charset="0"/>
                <a:cs typeface="Arial" panose="020B0604020202020204" pitchFamily="34" charset="0"/>
              </a:defRPr>
            </a:lvl1pPr>
            <a:lvl3pPr marL="914400" indent="0">
              <a:buNone/>
              <a:defRPr/>
            </a:lvl3pPr>
            <a:lvl4pPr marL="1371600" indent="0">
              <a:buNone/>
              <a:defRPr/>
            </a:lvl4pPr>
            <a:lvl5pPr marL="1828800" indent="0">
              <a:buNone/>
              <a:defRPr/>
            </a:lvl5pPr>
          </a:lstStyle>
          <a:p>
            <a:pPr lvl="0"/>
            <a:r>
              <a:rPr lang="pt-BR" dirty="0"/>
              <a:t>Clique para editar o texto </a:t>
            </a:r>
            <a:endParaRPr lang="pt-BR" dirty="0"/>
          </a:p>
        </p:txBody>
      </p:sp>
      <p:sp>
        <p:nvSpPr>
          <p:cNvPr id="18" name="Espaço Reservado para Texto 2"/>
          <p:cNvSpPr>
            <a:spLocks noGrp="1"/>
          </p:cNvSpPr>
          <p:nvPr>
            <p:ph type="body" sz="quarter" idx="11" hasCustomPrompt="1"/>
          </p:nvPr>
        </p:nvSpPr>
        <p:spPr>
          <a:xfrm>
            <a:off x="1942608" y="5432203"/>
            <a:ext cx="13539610" cy="792211"/>
          </a:xfrm>
          <a:prstGeom prst="rect">
            <a:avLst/>
          </a:prstGeom>
        </p:spPr>
        <p:txBody>
          <a:bodyPr/>
          <a:lstStyle>
            <a:lvl1pPr marL="0" indent="0">
              <a:buNone/>
              <a:defRPr b="0">
                <a:latin typeface="Arial" panose="020B0604020202020204" pitchFamily="34" charset="0"/>
                <a:cs typeface="Arial" panose="020B0604020202020204" pitchFamily="34" charset="0"/>
              </a:defRPr>
            </a:lvl1pPr>
            <a:lvl3pPr marL="914400" indent="0">
              <a:buNone/>
              <a:defRPr/>
            </a:lvl3pPr>
            <a:lvl4pPr marL="1371600" indent="0">
              <a:buNone/>
              <a:defRPr/>
            </a:lvl4pPr>
            <a:lvl5pPr marL="1828800" indent="0">
              <a:buNone/>
              <a:defRPr/>
            </a:lvl5pPr>
          </a:lstStyle>
          <a:p>
            <a:pPr lvl="0"/>
            <a:r>
              <a:rPr lang="pt-BR" dirty="0"/>
              <a:t>Clique para editar o texto </a:t>
            </a:r>
            <a:endParaRPr lang="pt-BR" dirty="0"/>
          </a:p>
        </p:txBody>
      </p:sp>
      <p:sp>
        <p:nvSpPr>
          <p:cNvPr id="6" name="Espaço Reservado para Texto 2"/>
          <p:cNvSpPr>
            <a:spLocks noGrp="1"/>
          </p:cNvSpPr>
          <p:nvPr>
            <p:ph type="body" sz="quarter" idx="12" hasCustomPrompt="1"/>
          </p:nvPr>
        </p:nvSpPr>
        <p:spPr>
          <a:xfrm>
            <a:off x="1942608" y="246986"/>
            <a:ext cx="6769457" cy="648152"/>
          </a:xfrm>
          <a:prstGeom prst="rect">
            <a:avLst/>
          </a:prstGeom>
        </p:spPr>
        <p:txBody>
          <a:bodyPr/>
          <a:lstStyle>
            <a:lvl1pPr marL="0" indent="0">
              <a:buNone/>
              <a:defRPr sz="2000" b="0" baseline="0">
                <a:latin typeface="Arial" panose="020B0604020202020204" pitchFamily="34" charset="0"/>
                <a:cs typeface="Arial" panose="020B0604020202020204" pitchFamily="34" charset="0"/>
              </a:defRPr>
            </a:lvl1pPr>
            <a:lvl3pPr marL="914400" indent="0">
              <a:buNone/>
              <a:defRPr/>
            </a:lvl3pPr>
            <a:lvl4pPr marL="1371600" indent="0">
              <a:buNone/>
              <a:defRPr/>
            </a:lvl4pPr>
            <a:lvl5pPr marL="1828800" indent="0">
              <a:buNone/>
              <a:defRPr/>
            </a:lvl5pPr>
          </a:lstStyle>
          <a:p>
            <a:pPr lvl="0"/>
            <a:r>
              <a:rPr lang="pt-BR" dirty="0"/>
              <a:t>MBA – Gestão Empresarial em Ambiente Tecnológico</a:t>
            </a:r>
            <a:endParaRPr lang="pt-BR" dirty="0"/>
          </a:p>
        </p:txBody>
      </p:sp>
      <p:sp>
        <p:nvSpPr>
          <p:cNvPr id="8" name="Retângulo 7"/>
          <p:cNvSpPr/>
          <p:nvPr/>
        </p:nvSpPr>
        <p:spPr>
          <a:xfrm>
            <a:off x="13694213" y="-20690"/>
            <a:ext cx="4607183" cy="24074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t>Área da Câmera (Imagem do Professor)</a:t>
            </a:r>
            <a:r>
              <a:rPr lang="pt-BR" b="1" baseline="0" dirty="0"/>
              <a:t>: Não inserir nenhum conteúdo por trás desta caixa.</a:t>
            </a:r>
            <a:endParaRPr lang="pt-BR" b="1" baseline="0" dirty="0"/>
          </a:p>
          <a:p>
            <a:pPr algn="l"/>
            <a:endParaRPr lang="pt-BR" dirty="0"/>
          </a:p>
          <a:p>
            <a:pPr algn="l"/>
            <a:r>
              <a:rPr lang="pt-BR" dirty="0"/>
              <a:t>Após</a:t>
            </a:r>
            <a:r>
              <a:rPr lang="pt-BR" baseline="0" dirty="0"/>
              <a:t> terminar a sua apresentação, por gentileza, remover esta caixa vermelha do slide mestre.</a:t>
            </a:r>
            <a:endParaRPr lang="pt-BR"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Espaço Reservado para Texto 2"/>
          <p:cNvSpPr>
            <a:spLocks noGrp="1"/>
          </p:cNvSpPr>
          <p:nvPr>
            <p:ph type="body" sz="quarter" idx="10" hasCustomPrompt="1"/>
          </p:nvPr>
        </p:nvSpPr>
        <p:spPr>
          <a:xfrm>
            <a:off x="1725768" y="6296405"/>
            <a:ext cx="7202344" cy="720169"/>
          </a:xfrm>
          <a:prstGeom prst="rect">
            <a:avLst/>
          </a:prstGeom>
        </p:spPr>
        <p:txBody>
          <a:bodyPr/>
          <a:lstStyle>
            <a:lvl1pPr marL="0" indent="0">
              <a:buNone/>
              <a:defRPr sz="2800" b="0" baseline="0">
                <a:latin typeface="Arial" panose="020B0604020202020204" pitchFamily="34" charset="0"/>
                <a:cs typeface="Arial" panose="020B0604020202020204" pitchFamily="34" charset="0"/>
              </a:defRPr>
            </a:lvl1pPr>
            <a:lvl3pPr marL="914400" indent="0">
              <a:buNone/>
              <a:defRPr/>
            </a:lvl3pPr>
            <a:lvl4pPr marL="1371600" indent="0">
              <a:buNone/>
              <a:defRPr/>
            </a:lvl4pPr>
            <a:lvl5pPr marL="1828800" indent="0">
              <a:buNone/>
              <a:defRPr/>
            </a:lvl5pPr>
          </a:lstStyle>
          <a:p>
            <a:pPr lvl="0"/>
            <a:r>
              <a:rPr lang="pt-BR" dirty="0" err="1"/>
              <a:t>Email</a:t>
            </a:r>
            <a:r>
              <a:rPr lang="pt-BR" dirty="0"/>
              <a:t>:</a:t>
            </a:r>
            <a:endParaRPr lang="pt-BR" dirty="0"/>
          </a:p>
        </p:txBody>
      </p:sp>
      <p:sp>
        <p:nvSpPr>
          <p:cNvPr id="18" name="Espaço Reservado para Texto 2"/>
          <p:cNvSpPr>
            <a:spLocks noGrp="1"/>
          </p:cNvSpPr>
          <p:nvPr>
            <p:ph type="body" sz="quarter" idx="11" hasCustomPrompt="1"/>
          </p:nvPr>
        </p:nvSpPr>
        <p:spPr>
          <a:xfrm>
            <a:off x="1726562" y="3919848"/>
            <a:ext cx="7201550" cy="2160507"/>
          </a:xfrm>
          <a:prstGeom prst="rect">
            <a:avLst/>
          </a:prstGeom>
        </p:spPr>
        <p:txBody>
          <a:bodyPr/>
          <a:lstStyle>
            <a:lvl1pPr marL="0" indent="0">
              <a:buNone/>
              <a:defRPr b="0" baseline="0">
                <a:latin typeface="Arial" panose="020B0604020202020204" pitchFamily="34" charset="0"/>
                <a:cs typeface="Arial" panose="020B0604020202020204" pitchFamily="34" charset="0"/>
              </a:defRPr>
            </a:lvl1pPr>
            <a:lvl3pPr marL="914400" indent="0">
              <a:buNone/>
              <a:defRPr/>
            </a:lvl3pPr>
            <a:lvl4pPr marL="1371600" indent="0">
              <a:buNone/>
              <a:defRPr/>
            </a:lvl4pPr>
            <a:lvl5pPr marL="1828800" indent="0">
              <a:buNone/>
              <a:defRPr/>
            </a:lvl5pPr>
          </a:lstStyle>
          <a:p>
            <a:pPr lvl="0"/>
            <a:r>
              <a:rPr lang="pt-BR" dirty="0"/>
              <a:t>Breve currículo</a:t>
            </a:r>
            <a:endParaRPr lang="pt-BR" dirty="0"/>
          </a:p>
        </p:txBody>
      </p:sp>
      <p:sp>
        <p:nvSpPr>
          <p:cNvPr id="9" name="Espaço Reservado para Texto 2"/>
          <p:cNvSpPr>
            <a:spLocks noGrp="1"/>
          </p:cNvSpPr>
          <p:nvPr>
            <p:ph type="body" sz="quarter" idx="12" hasCustomPrompt="1"/>
          </p:nvPr>
        </p:nvSpPr>
        <p:spPr>
          <a:xfrm>
            <a:off x="1728309" y="1759341"/>
            <a:ext cx="7199803" cy="1944456"/>
          </a:xfrm>
          <a:prstGeom prst="rect">
            <a:avLst/>
          </a:prstGeom>
        </p:spPr>
        <p:txBody>
          <a:bodyPr/>
          <a:lstStyle>
            <a:lvl1pPr marL="0" indent="0">
              <a:buNone/>
              <a:defRPr sz="6000" b="1" baseline="0">
                <a:latin typeface="Arial" panose="020B0604020202020204" pitchFamily="34" charset="0"/>
                <a:cs typeface="Arial" panose="020B0604020202020204" pitchFamily="34" charset="0"/>
              </a:defRPr>
            </a:lvl1pPr>
            <a:lvl3pPr marL="914400" indent="0">
              <a:buNone/>
              <a:defRPr/>
            </a:lvl3pPr>
            <a:lvl4pPr marL="1371600" indent="0">
              <a:buNone/>
              <a:defRPr/>
            </a:lvl4pPr>
            <a:lvl5pPr marL="1828800" indent="0">
              <a:buNone/>
              <a:defRPr/>
            </a:lvl5pPr>
          </a:lstStyle>
          <a:p>
            <a:pPr lvl="0"/>
            <a:r>
              <a:rPr lang="pt-BR" dirty="0"/>
              <a:t>Prof. nome</a:t>
            </a:r>
            <a:endParaRPr lang="pt-BR" dirty="0"/>
          </a:p>
        </p:txBody>
      </p:sp>
      <p:sp>
        <p:nvSpPr>
          <p:cNvPr id="6" name="Espaço Reservado para Texto 2"/>
          <p:cNvSpPr>
            <a:spLocks noGrp="1"/>
          </p:cNvSpPr>
          <p:nvPr>
            <p:ph type="body" sz="quarter" idx="13" hasCustomPrompt="1"/>
          </p:nvPr>
        </p:nvSpPr>
        <p:spPr>
          <a:xfrm>
            <a:off x="1726562" y="7016574"/>
            <a:ext cx="7202344" cy="720169"/>
          </a:xfrm>
          <a:prstGeom prst="rect">
            <a:avLst/>
          </a:prstGeom>
        </p:spPr>
        <p:txBody>
          <a:bodyPr/>
          <a:lstStyle>
            <a:lvl1pPr marL="0" indent="0">
              <a:buNone/>
              <a:defRPr sz="2800" b="0" baseline="0">
                <a:latin typeface="Arial" panose="020B0604020202020204" pitchFamily="34" charset="0"/>
                <a:cs typeface="Arial" panose="020B0604020202020204" pitchFamily="34" charset="0"/>
              </a:defRPr>
            </a:lvl1pPr>
            <a:lvl3pPr marL="914400" indent="0">
              <a:buNone/>
              <a:defRPr/>
            </a:lvl3pPr>
            <a:lvl4pPr marL="1371600" indent="0">
              <a:buNone/>
              <a:defRPr/>
            </a:lvl4pPr>
            <a:lvl5pPr marL="1828800" indent="0">
              <a:buNone/>
              <a:defRPr/>
            </a:lvl5pPr>
          </a:lstStyle>
          <a:p>
            <a:pPr lvl="0"/>
            <a:r>
              <a:rPr lang="pt-BR" dirty="0"/>
              <a:t>Celular:</a:t>
            </a:r>
            <a:endParaRPr lang="pt-BR" dirty="0"/>
          </a:p>
        </p:txBody>
      </p:sp>
      <p:sp>
        <p:nvSpPr>
          <p:cNvPr id="7" name="Espaço Reservado para Texto 2"/>
          <p:cNvSpPr>
            <a:spLocks noGrp="1"/>
          </p:cNvSpPr>
          <p:nvPr>
            <p:ph type="body" sz="quarter" idx="14" hasCustomPrompt="1"/>
          </p:nvPr>
        </p:nvSpPr>
        <p:spPr>
          <a:xfrm>
            <a:off x="1726562" y="7736743"/>
            <a:ext cx="7202344" cy="720169"/>
          </a:xfrm>
          <a:prstGeom prst="rect">
            <a:avLst/>
          </a:prstGeom>
        </p:spPr>
        <p:txBody>
          <a:bodyPr/>
          <a:lstStyle>
            <a:lvl1pPr marL="0" indent="0">
              <a:buNone/>
              <a:defRPr sz="2800" b="0" baseline="0">
                <a:latin typeface="Arial" panose="020B0604020202020204" pitchFamily="34" charset="0"/>
                <a:cs typeface="Arial" panose="020B0604020202020204" pitchFamily="34" charset="0"/>
              </a:defRPr>
            </a:lvl1pPr>
            <a:lvl3pPr marL="914400" indent="0">
              <a:buNone/>
              <a:defRPr/>
            </a:lvl3pPr>
            <a:lvl4pPr marL="1371600" indent="0">
              <a:buNone/>
              <a:defRPr/>
            </a:lvl4pPr>
            <a:lvl5pPr marL="1828800" indent="0">
              <a:buNone/>
              <a:defRPr/>
            </a:lvl5pPr>
          </a:lstStyle>
          <a:p>
            <a:pPr lvl="0"/>
            <a:r>
              <a:rPr lang="pt-BR" dirty="0" err="1"/>
              <a:t>Linkedin</a:t>
            </a:r>
            <a:r>
              <a:rPr lang="pt-BR" dirty="0"/>
              <a:t>:</a:t>
            </a:r>
            <a:endParaRPr lang="pt-BR" dirty="0"/>
          </a:p>
        </p:txBody>
      </p:sp>
      <p:sp>
        <p:nvSpPr>
          <p:cNvPr id="8" name="Espaço Reservado para Texto 2"/>
          <p:cNvSpPr>
            <a:spLocks noGrp="1"/>
          </p:cNvSpPr>
          <p:nvPr>
            <p:ph type="body" sz="quarter" idx="15" hasCustomPrompt="1"/>
          </p:nvPr>
        </p:nvSpPr>
        <p:spPr>
          <a:xfrm>
            <a:off x="1726562" y="246986"/>
            <a:ext cx="6769457" cy="648152"/>
          </a:xfrm>
          <a:prstGeom prst="rect">
            <a:avLst/>
          </a:prstGeom>
        </p:spPr>
        <p:txBody>
          <a:bodyPr/>
          <a:lstStyle>
            <a:lvl1pPr marL="0" indent="0">
              <a:buNone/>
              <a:defRPr sz="2000" b="0" baseline="0">
                <a:latin typeface="Arial" panose="020B0604020202020204" pitchFamily="34" charset="0"/>
                <a:cs typeface="Arial" panose="020B0604020202020204" pitchFamily="34" charset="0"/>
              </a:defRPr>
            </a:lvl1pPr>
            <a:lvl3pPr marL="914400" indent="0">
              <a:buNone/>
              <a:defRPr/>
            </a:lvl3pPr>
            <a:lvl4pPr marL="1371600" indent="0">
              <a:buNone/>
              <a:defRPr/>
            </a:lvl4pPr>
            <a:lvl5pPr marL="1828800" indent="0">
              <a:buNone/>
              <a:defRPr/>
            </a:lvl5pPr>
          </a:lstStyle>
          <a:p>
            <a:pPr lvl="0"/>
            <a:r>
              <a:rPr lang="pt-BR" dirty="0"/>
              <a:t>MBA – Gestão Empresarial em Ambiente Tecnológico</a:t>
            </a:r>
            <a:endParaRPr lang="pt-BR" dirty="0"/>
          </a:p>
        </p:txBody>
      </p:sp>
      <p:sp>
        <p:nvSpPr>
          <p:cNvPr id="10" name="Retângulo 9"/>
          <p:cNvSpPr/>
          <p:nvPr/>
        </p:nvSpPr>
        <p:spPr>
          <a:xfrm>
            <a:off x="13694213" y="-20690"/>
            <a:ext cx="4607183" cy="24074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t>Área da Câmera (Imagem do Professor)</a:t>
            </a:r>
            <a:r>
              <a:rPr lang="pt-BR" b="1" baseline="0" dirty="0"/>
              <a:t>: Não inserir nenhum conteúdo por trás desta caixa.</a:t>
            </a:r>
            <a:endParaRPr lang="pt-BR" b="1" baseline="0" dirty="0"/>
          </a:p>
          <a:p>
            <a:pPr algn="l"/>
            <a:endParaRPr lang="pt-BR" dirty="0"/>
          </a:p>
          <a:p>
            <a:pPr algn="l"/>
            <a:r>
              <a:rPr lang="pt-BR" dirty="0"/>
              <a:t>Após</a:t>
            </a:r>
            <a:r>
              <a:rPr lang="pt-BR" baseline="0" dirty="0"/>
              <a:t> terminar a sua apresentação, por gentileza, remover esta caixa vermelha do slide mestre.</a:t>
            </a:r>
            <a:endParaRPr lang="pt-BR"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p:spPr>
        <p:txBody>
          <a:bodyPr/>
          <a:lstStyle/>
          <a:p>
            <a:endParaRPr lang="en-US"/>
          </a:p>
        </p:txBody>
      </p:sp>
      <p:sp>
        <p:nvSpPr>
          <p:cNvPr id="4" name="Slide Number Placeholder 3"/>
          <p:cNvSpPr>
            <a:spLocks noGrp="1"/>
          </p:cNvSpPr>
          <p:nvPr>
            <p:ph type="sldNum" sz="quarter" idx="12"/>
          </p:nvPr>
        </p:nvSpPr>
        <p:spPr>
          <a:xfrm>
            <a:off x="8610600" y="6356350"/>
            <a:ext cx="2743200" cy="365125"/>
          </a:xfrm>
        </p:spPr>
        <p:txBody>
          <a:bodyPr/>
          <a:lstStyle/>
          <a:p>
            <a:fld id="{B3561BA9-CDCF-4958-B8AB-66F3BF063E1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smtClean="0"/>
              <a:t>Click to edit Master title style</a:t>
            </a:r>
            <a:endParaRPr lang="en-US"/>
          </a:p>
        </p:txBody>
      </p:sp>
      <p:sp>
        <p:nvSpPr>
          <p:cNvPr id="3" name="Content Placeholder 2"/>
          <p:cNvSpPr>
            <a:spLocks noGrp="1"/>
          </p:cNvSpPr>
          <p:nvPr>
            <p:ph idx="1"/>
          </p:nvPr>
        </p:nvSpPr>
        <p:spPr>
          <a:xfrm>
            <a:off x="838200" y="1825625"/>
            <a:ext cx="10515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6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8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hyperlink" Target="https://arpost.co/2020/09/25/augmented-reality-gartners-hype-cycle/" TargetMode="Externa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hyperlink" Target="https://developer.vuforia.com/" TargetMode="Externa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hyperlink" Target="https://library.vuforia.com/getting-started/vuforia-target-manager" TargetMode="Externa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hyperlink" Target="https://library.vuforia.com/object-targets/vuforia-object-scanner&#13;"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0.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2.png"/><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hyperlink" Target="https://www.qlone.pro/"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hyperlink" Target="https://library.vuforia.com/objects/native-vuforia-engine-sample"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5.png"/><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hyperlink" Target="https://youtu.be/ip_SV70WFO0" TargetMode="External"/><Relationship Id="rId2" Type="http://schemas.openxmlformats.org/officeDocument/2006/relationships/hyperlink" Target="https://www.youtube.com/watch?v=MSy7GpNXTc0" TargetMode="External"/><Relationship Id="rId1" Type="http://schemas.openxmlformats.org/officeDocument/2006/relationships/hyperlink" Target="https://www.youtube.com/watch?v=DRfiSpZAhGA#t=153.562386" TargetMode="Externa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7.png"/><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hyperlink" Target="https://youtu.be/Oh9O273uvb0" TargetMode="External"/><Relationship Id="rId1" Type="http://schemas.openxmlformats.org/officeDocument/2006/relationships/hyperlink" Target="https://youtu.be/lSSTX97V_jk" TargetMode="Externa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1438275" y="6368415"/>
            <a:ext cx="7914005" cy="793115"/>
          </a:xfrm>
        </p:spPr>
        <p:txBody>
          <a:bodyPr/>
          <a:p>
            <a:r>
              <a:rPr lang="pt-PT" altLang="en-US"/>
              <a:t>Prof. Rodrigo Pimenta Carvalho - pimenta@inatel.br</a:t>
            </a:r>
            <a:endParaRPr lang="pt-PT" altLang="en-US"/>
          </a:p>
          <a:p>
            <a:r>
              <a:rPr lang="pt-PT" altLang="en-US"/>
              <a:t>Atualizado em 24/03/2022</a:t>
            </a:r>
            <a:endParaRPr lang="pt-PT" altLang="en-US"/>
          </a:p>
        </p:txBody>
      </p:sp>
      <p:sp>
        <p:nvSpPr>
          <p:cNvPr id="2" name="Text Placeholder 5"/>
          <p:cNvSpPr>
            <a:spLocks noGrp="1"/>
          </p:cNvSpPr>
          <p:nvPr/>
        </p:nvSpPr>
        <p:spPr>
          <a:xfrm>
            <a:off x="1438275" y="318770"/>
            <a:ext cx="12007215" cy="748665"/>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2100" kern="1200" baseline="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6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8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pt-BR" b="1" spc="-1">
                <a:solidFill>
                  <a:schemeClr val="bg1"/>
                </a:solidFill>
                <a:latin typeface="Arial" panose="020B0604020202020204"/>
                <a:sym typeface="+mn-ea"/>
              </a:rPr>
              <a:t>PÓS-GRADUAÇÃO EM DESENVOLVIMENTO DE APLICAÇÕES PARA DISPOSITIVOS MÓVEIS E CLOUD COMPUTING</a:t>
            </a:r>
            <a:endParaRPr lang="pt-BR" b="1" strike="noStrike" spc="-1">
              <a:solidFill>
                <a:schemeClr val="bg1"/>
              </a:solidFill>
              <a:latin typeface="Arial" panose="020B0604020202020204"/>
            </a:endParaRPr>
          </a:p>
          <a:p>
            <a:endParaRPr lang="pt-BR" b="1" strike="noStrike" spc="-1">
              <a:solidFill>
                <a:schemeClr val="bg1"/>
              </a:solidFill>
              <a:latin typeface="Arial" panose="020B0604020202020204"/>
            </a:endParaRPr>
          </a:p>
        </p:txBody>
      </p:sp>
      <p:sp>
        <p:nvSpPr>
          <p:cNvPr id="3" name="Text Placeholder 3"/>
          <p:cNvSpPr>
            <a:spLocks noGrp="1"/>
          </p:cNvSpPr>
          <p:nvPr/>
        </p:nvSpPr>
        <p:spPr>
          <a:xfrm>
            <a:off x="1438275" y="2191385"/>
            <a:ext cx="10908030" cy="2900045"/>
          </a:xfrm>
          <a:prstGeom prst="rect">
            <a:avLst/>
          </a:prstGeom>
        </p:spPr>
        <p:txBody>
          <a:bodyPr/>
          <a:lstStyle>
            <a:lvl1pPr marL="0" indent="0" algn="l" defTabSz="914400" rtl="0" eaLnBrk="1" latinLnBrk="0" hangingPunct="1">
              <a:spcBef>
                <a:spcPct val="20000"/>
              </a:spcBef>
              <a:buFontTx/>
              <a:buNone/>
              <a:defRPr sz="8000" kern="1200" baseline="0">
                <a:solidFill>
                  <a:schemeClr val="bg1"/>
                </a:solidFill>
                <a:latin typeface="Arial Rounded MT Bold" panose="020F0704030504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6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8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pt-PT" altLang="pt-BR" sz="4800" b="1" spc="-1">
                <a:solidFill>
                  <a:schemeClr val="bg1"/>
                </a:solidFill>
                <a:latin typeface="Arial" panose="020B0604020202020204"/>
                <a:sym typeface="+mn-ea"/>
              </a:rPr>
              <a:t>DM-119</a:t>
            </a:r>
            <a:endParaRPr lang="pt-PT" altLang="pt-BR" sz="4800" b="1" spc="-1">
              <a:solidFill>
                <a:schemeClr val="bg1"/>
              </a:solidFill>
              <a:latin typeface="Arial" panose="020B0604020202020204"/>
              <a:sym typeface="+mn-ea"/>
            </a:endParaRPr>
          </a:p>
          <a:p>
            <a:r>
              <a:rPr lang="pt-PT" altLang="pt-BR" sz="4800" b="1" spc="-1">
                <a:solidFill>
                  <a:schemeClr val="bg1"/>
                </a:solidFill>
                <a:latin typeface="Arial" panose="020B0604020202020204"/>
                <a:sym typeface="+mn-ea"/>
              </a:rPr>
              <a:t>T</a:t>
            </a:r>
            <a:r>
              <a:rPr lang="pt-BR" sz="4800" b="1" spc="-1">
                <a:solidFill>
                  <a:schemeClr val="bg1"/>
                </a:solidFill>
                <a:latin typeface="Arial" panose="020B0604020202020204"/>
                <a:sym typeface="+mn-ea"/>
              </a:rPr>
              <a:t>ópicos avançados em </a:t>
            </a:r>
            <a:r>
              <a:rPr lang="pt-BR" sz="4800" b="1" i="1" spc="-1">
                <a:solidFill>
                  <a:schemeClr val="bg1"/>
                </a:solidFill>
                <a:latin typeface="Arial" panose="020B0604020202020204"/>
                <a:sym typeface="+mn-ea"/>
              </a:rPr>
              <a:t>cloud computing</a:t>
            </a:r>
            <a:r>
              <a:rPr lang="pt-BR" sz="4800" b="1" spc="-1">
                <a:solidFill>
                  <a:schemeClr val="bg1"/>
                </a:solidFill>
                <a:latin typeface="Arial" panose="020B0604020202020204"/>
                <a:sym typeface="+mn-ea"/>
              </a:rPr>
              <a:t>, </a:t>
            </a:r>
            <a:r>
              <a:rPr lang="pt-BR" sz="4800" b="1" i="1" spc="-1">
                <a:solidFill>
                  <a:schemeClr val="bg1"/>
                </a:solidFill>
                <a:latin typeface="Arial" panose="020B0604020202020204"/>
                <a:sym typeface="+mn-ea"/>
              </a:rPr>
              <a:t>mobile</a:t>
            </a:r>
            <a:r>
              <a:rPr lang="pt-BR" sz="4800" b="1" spc="-1">
                <a:solidFill>
                  <a:schemeClr val="bg1"/>
                </a:solidFill>
                <a:latin typeface="Arial" panose="020B0604020202020204"/>
                <a:sym typeface="+mn-ea"/>
              </a:rPr>
              <a:t> e tendências de mercado – </a:t>
            </a:r>
            <a:r>
              <a:rPr lang="pt-PT" altLang="pt-BR" sz="4800" b="1" spc="-1">
                <a:solidFill>
                  <a:schemeClr val="bg1"/>
                </a:solidFill>
                <a:latin typeface="Arial" panose="020B0604020202020204"/>
                <a:sym typeface="+mn-ea"/>
              </a:rPr>
              <a:t>Realidade Aumentada</a:t>
            </a:r>
            <a:endParaRPr lang="pt-PT" altLang="pt-BR" sz="4800" b="1" strike="noStrike" spc="-1">
              <a:solidFill>
                <a:schemeClr val="bg1"/>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Construção de aplicativo com RA</a:t>
            </a:r>
            <a:endParaRPr lang="pt-BR" sz="4200" b="1" strike="noStrike" spc="-1">
              <a:solidFill>
                <a:srgbClr val="000000"/>
              </a:solidFill>
              <a:latin typeface="Arial" panose="020B0604020202020204"/>
            </a:endParaRPr>
          </a:p>
        </p:txBody>
      </p:sp>
      <p:sp>
        <p:nvSpPr>
          <p:cNvPr id="78"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pic>
        <p:nvPicPr>
          <p:cNvPr id="79" name="Picture 78"/>
          <p:cNvPicPr/>
          <p:nvPr/>
        </p:nvPicPr>
        <p:blipFill>
          <a:blip r:embed="rId1"/>
          <a:stretch>
            <a:fillRect/>
          </a:stretch>
        </p:blipFill>
        <p:spPr>
          <a:xfrm>
            <a:off x="502769" y="213690"/>
            <a:ext cx="12860729" cy="9859424"/>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Construção de aplicativo com RA</a:t>
            </a:r>
            <a:endParaRPr lang="pt-BR" sz="4200" b="1" strike="noStrike" spc="-1">
              <a:solidFill>
                <a:srgbClr val="000000"/>
              </a:solidFill>
              <a:latin typeface="Arial" panose="020B0604020202020204"/>
            </a:endParaRPr>
          </a:p>
        </p:txBody>
      </p:sp>
      <p:sp>
        <p:nvSpPr>
          <p:cNvPr id="81"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pic>
        <p:nvPicPr>
          <p:cNvPr id="82" name="Picture 81"/>
          <p:cNvPicPr/>
          <p:nvPr/>
        </p:nvPicPr>
        <p:blipFill>
          <a:blip r:embed="rId1"/>
          <a:stretch>
            <a:fillRect/>
          </a:stretch>
        </p:blipFill>
        <p:spPr>
          <a:xfrm>
            <a:off x="2807651" y="2480556"/>
            <a:ext cx="9575335" cy="6764683"/>
          </a:xfrm>
          <a:prstGeom prst="rect">
            <a:avLst/>
          </a:prstGeom>
          <a:ln>
            <a:noFill/>
          </a:ln>
        </p:spPr>
      </p:pic>
      <p:sp>
        <p:nvSpPr>
          <p:cNvPr id="83" name="TextShape 3"/>
          <p:cNvSpPr txBox="1"/>
          <p:nvPr/>
        </p:nvSpPr>
        <p:spPr>
          <a:xfrm>
            <a:off x="3473008" y="9505663"/>
            <a:ext cx="11558022" cy="455300"/>
          </a:xfrm>
          <a:prstGeom prst="rect">
            <a:avLst/>
          </a:prstGeom>
          <a:noFill/>
          <a:ln>
            <a:noFill/>
          </a:ln>
        </p:spPr>
        <p:txBody>
          <a:bodyPr lIns="135023" tIns="67511" rIns="135023" bIns="67511">
            <a:noAutofit/>
          </a:bodyPr>
          <a:p>
            <a:r>
              <a:rPr lang="pt-BR" sz="2100" b="1" strike="noStrike" spc="-1">
                <a:solidFill>
                  <a:srgbClr val="3333CC"/>
                </a:solidFill>
                <a:latin typeface="Arial" panose="020B0604020202020204"/>
                <a:hlinkClick r:id="rId2"/>
              </a:rPr>
              <a:t>Notícia de 13/10/2020.</a:t>
            </a:r>
            <a:endParaRPr lang="pt-BR" sz="2100" b="1" strike="noStrike" spc="-1">
              <a:solidFill>
                <a:srgbClr val="3333CC"/>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2159250" y="607795"/>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Tecnologias em 2020</a:t>
            </a:r>
            <a:endParaRPr lang="pt-BR" sz="4200" b="1" strike="noStrike" spc="-1">
              <a:solidFill>
                <a:srgbClr val="000000"/>
              </a:solidFill>
              <a:latin typeface="Arial" panose="020B0604020202020204"/>
            </a:endParaRPr>
          </a:p>
        </p:txBody>
      </p:sp>
      <p:sp>
        <p:nvSpPr>
          <p:cNvPr id="85"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pic>
        <p:nvPicPr>
          <p:cNvPr id="86" name="Picture 85"/>
          <p:cNvPicPr/>
          <p:nvPr/>
        </p:nvPicPr>
        <p:blipFill>
          <a:blip r:embed="rId1"/>
          <a:stretch>
            <a:fillRect/>
          </a:stretch>
        </p:blipFill>
        <p:spPr>
          <a:xfrm>
            <a:off x="2015490" y="1831975"/>
            <a:ext cx="11584305" cy="7898765"/>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88"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89" name="TextShape 3"/>
          <p:cNvSpPr txBox="1"/>
          <p:nvPr/>
        </p:nvSpPr>
        <p:spPr>
          <a:xfrm>
            <a:off x="2951329" y="2480556"/>
            <a:ext cx="12638211" cy="2484435"/>
          </a:xfrm>
          <a:prstGeom prst="rect">
            <a:avLst/>
          </a:prstGeom>
          <a:noFill/>
          <a:ln>
            <a:noFill/>
          </a:ln>
        </p:spPr>
        <p:txBody>
          <a:bodyPr lIns="135023" tIns="70212" rIns="135023" bIns="70212" anchor="ctr">
            <a:normAutofit/>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00"/>
                </a:solidFill>
                <a:latin typeface="Arial" panose="020B0604020202020204"/>
                <a:ea typeface="Droid Sans Fallback" panose="020B0502000000000001" charset="-122"/>
              </a:rPr>
              <a:t>A tecnologia Vuforia foi criada pela </a:t>
            </a:r>
            <a:r>
              <a:rPr lang="pt-BR" sz="3000" b="1" strike="noStrike" spc="-1">
                <a:solidFill>
                  <a:srgbClr val="000099"/>
                </a:solidFill>
                <a:latin typeface="Arial" panose="020B0604020202020204"/>
                <a:ea typeface="Droid Sans Fallback" panose="020B0502000000000001" charset="-122"/>
              </a:rPr>
              <a:t>Qualcomm</a:t>
            </a:r>
            <a:r>
              <a:rPr lang="pt-BR" sz="3000" b="1" strike="noStrike" spc="-1">
                <a:solidFill>
                  <a:srgbClr val="000000"/>
                </a:solidFill>
                <a:latin typeface="Arial" panose="020B0604020202020204"/>
                <a:ea typeface="Droid Sans Fallback" panose="020B0502000000000001" charset="-122"/>
              </a:rPr>
              <a:t>. Posteriormente, em 12/10/2015, foi </a:t>
            </a:r>
            <a:r>
              <a:rPr lang="pt-BR" sz="3000" b="1" strike="noStrike" spc="-1">
                <a:solidFill>
                  <a:srgbClr val="000099"/>
                </a:solidFill>
                <a:latin typeface="Arial" panose="020B0604020202020204"/>
                <a:ea typeface="Droid Sans Fallback" panose="020B0502000000000001" charset="-122"/>
              </a:rPr>
              <a:t>vendida à PTC</a:t>
            </a:r>
            <a:r>
              <a:rPr lang="pt-BR" sz="3000" b="1" strike="noStrike" spc="-1">
                <a:solidFill>
                  <a:srgbClr val="000000"/>
                </a:solidFill>
                <a:latin typeface="Arial" panose="020B0604020202020204"/>
                <a:ea typeface="Droid Sans Fallback" panose="020B0502000000000001" charset="-122"/>
              </a:rPr>
              <a:t> por 65.000.000 de reais, cuja aquisição foi completada em 3 de novembro daquele ano.</a:t>
            </a:r>
            <a:endParaRPr lang="pt-BR" sz="3000" b="0" strike="noStrike" spc="-1">
              <a:solidFill>
                <a:srgbClr val="000000"/>
              </a:solidFill>
              <a:latin typeface="Arial" panose="020B0604020202020204"/>
            </a:endParaRPr>
          </a:p>
        </p:txBody>
      </p:sp>
      <p:pic>
        <p:nvPicPr>
          <p:cNvPr id="90" name="Picture 89"/>
          <p:cNvPicPr/>
          <p:nvPr/>
        </p:nvPicPr>
        <p:blipFill>
          <a:blip r:embed="rId1"/>
          <a:stretch>
            <a:fillRect/>
          </a:stretch>
        </p:blipFill>
        <p:spPr>
          <a:xfrm>
            <a:off x="12330557" y="5298867"/>
            <a:ext cx="2700472" cy="1506323"/>
          </a:xfrm>
          <a:prstGeom prst="rect">
            <a:avLst/>
          </a:prstGeom>
          <a:ln>
            <a:noFill/>
          </a:ln>
        </p:spPr>
      </p:pic>
      <p:pic>
        <p:nvPicPr>
          <p:cNvPr id="92" name="Picture 91"/>
          <p:cNvPicPr/>
          <p:nvPr/>
        </p:nvPicPr>
        <p:blipFill>
          <a:blip r:embed="rId2"/>
          <a:stretch>
            <a:fillRect/>
          </a:stretch>
        </p:blipFill>
        <p:spPr>
          <a:xfrm>
            <a:off x="2972881" y="5076888"/>
            <a:ext cx="5901072" cy="4615107"/>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94"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95" name="TextShape 3"/>
          <p:cNvSpPr txBox="1"/>
          <p:nvPr/>
        </p:nvSpPr>
        <p:spPr>
          <a:xfrm>
            <a:off x="2878939" y="2515481"/>
            <a:ext cx="12638211" cy="2484435"/>
          </a:xfrm>
          <a:prstGeom prst="rect">
            <a:avLst/>
          </a:prstGeom>
          <a:noFill/>
          <a:ln>
            <a:noFill/>
          </a:ln>
        </p:spPr>
        <p:txBody>
          <a:bodyPr lIns="135023" tIns="70212" rIns="135023" bIns="70212" anchor="ctr">
            <a:normAutofit/>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00"/>
                </a:solidFill>
                <a:latin typeface="Arial" panose="020B0604020202020204"/>
                <a:ea typeface="Droid Sans Fallback" panose="020B0502000000000001" charset="-122"/>
              </a:rPr>
              <a:t>A PTC entende que a RA poderá </a:t>
            </a:r>
            <a:r>
              <a:rPr lang="pt-BR" sz="3000" b="1" strike="noStrike" spc="-1">
                <a:solidFill>
                  <a:srgbClr val="000066"/>
                </a:solidFill>
                <a:latin typeface="Arial" panose="020B0604020202020204"/>
                <a:ea typeface="Droid Sans Fallback" panose="020B0502000000000001" charset="-122"/>
              </a:rPr>
              <a:t>substituir manuais em PDF</a:t>
            </a:r>
            <a:r>
              <a:rPr lang="pt-BR" sz="3000" b="1" strike="noStrike" spc="-1">
                <a:solidFill>
                  <a:srgbClr val="000000"/>
                </a:solidFill>
                <a:latin typeface="Arial" panose="020B0604020202020204"/>
                <a:ea typeface="Droid Sans Fallback" panose="020B0502000000000001" charset="-122"/>
              </a:rPr>
              <a:t>, por imagens que vão direto ao 'foco'</a:t>
            </a:r>
            <a:endParaRPr lang="pt-BR" sz="3000" b="0" strike="noStrike" spc="-1">
              <a:solidFill>
                <a:srgbClr val="000000"/>
              </a:solidFill>
              <a:latin typeface="Arial" panose="020B0604020202020204"/>
            </a:endParaRPr>
          </a:p>
        </p:txBody>
      </p:sp>
      <p:pic>
        <p:nvPicPr>
          <p:cNvPr id="96" name="Picture 95"/>
          <p:cNvPicPr/>
          <p:nvPr/>
        </p:nvPicPr>
        <p:blipFill>
          <a:blip r:embed="rId1"/>
          <a:stretch>
            <a:fillRect/>
          </a:stretch>
        </p:blipFill>
        <p:spPr>
          <a:xfrm>
            <a:off x="10341930" y="7993398"/>
            <a:ext cx="4905138" cy="1188208"/>
          </a:xfrm>
          <a:prstGeom prst="rect">
            <a:avLst/>
          </a:prstGeom>
          <a:ln>
            <a:noFill/>
          </a:ln>
        </p:spPr>
      </p:pic>
      <p:pic>
        <p:nvPicPr>
          <p:cNvPr id="97" name="Picture 96"/>
          <p:cNvPicPr/>
          <p:nvPr/>
        </p:nvPicPr>
        <p:blipFill>
          <a:blip r:embed="rId2"/>
          <a:stretch>
            <a:fillRect/>
          </a:stretch>
        </p:blipFill>
        <p:spPr>
          <a:xfrm>
            <a:off x="3797065" y="6589152"/>
            <a:ext cx="4543815" cy="2271637"/>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99"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100" name="TextShape 3"/>
          <p:cNvSpPr txBox="1"/>
          <p:nvPr/>
        </p:nvSpPr>
        <p:spPr>
          <a:xfrm>
            <a:off x="2447290" y="2515235"/>
            <a:ext cx="12638405" cy="6627495"/>
          </a:xfrm>
          <a:prstGeom prst="rect">
            <a:avLst/>
          </a:prstGeom>
          <a:noFill/>
          <a:ln>
            <a:noFill/>
          </a:ln>
        </p:spPr>
        <p:txBody>
          <a:bodyPr lIns="135023" tIns="70212" rIns="135023" bIns="70212" anchor="ctr">
            <a:normAutofit/>
          </a:bodyPr>
          <a:p>
            <a:r>
              <a:rPr lang="pt-BR" sz="3000" b="1" strike="noStrike" spc="-1">
                <a:solidFill>
                  <a:srgbClr val="000000"/>
                </a:solidFill>
                <a:latin typeface="Arial" panose="020B0604020202020204"/>
                <a:ea typeface="Droid Sans Fallback" panose="020B0502000000000001" charset="-122"/>
              </a:rPr>
              <a:t>Como trabalhar com Vuforia?</a:t>
            </a:r>
            <a:endParaRPr lang="pt-BR" sz="3000" b="0" strike="noStrike" spc="-1">
              <a:solidFill>
                <a:srgbClr val="000000"/>
              </a:solidFill>
              <a:latin typeface="Arial" panose="020B0604020202020204"/>
            </a:endParaRPr>
          </a:p>
          <a:p>
            <a:endParaRPr lang="pt-BR" sz="3000" b="0" strike="noStrike" spc="-1">
              <a:solidFill>
                <a:srgbClr val="000000"/>
              </a:solidFill>
              <a:latin typeface="Arial" panose="020B0604020202020204"/>
            </a:endParaRPr>
          </a:p>
          <a:p>
            <a:r>
              <a:rPr lang="pt-BR" sz="3000" b="1" strike="noStrike" spc="-1">
                <a:solidFill>
                  <a:srgbClr val="000000"/>
                </a:solidFill>
                <a:latin typeface="Arial" panose="020B0604020202020204"/>
                <a:ea typeface="Droid Sans Fallback" panose="020B0502000000000001" charset="-122"/>
              </a:rPr>
              <a:t>Entenda esta tecnologia. (Documentação Rica)</a:t>
            </a:r>
            <a:endParaRPr lang="pt-BR" sz="3000" b="0" strike="noStrike" spc="-1">
              <a:solidFill>
                <a:srgbClr val="000000"/>
              </a:solidFill>
              <a:latin typeface="Arial" panose="020B0604020202020204"/>
            </a:endParaRPr>
          </a:p>
          <a:p>
            <a:r>
              <a:rPr lang="pt-BR" sz="3000" b="1" strike="noStrike" spc="-1">
                <a:solidFill>
                  <a:srgbClr val="000000"/>
                </a:solidFill>
                <a:latin typeface="Arial" panose="020B0604020202020204"/>
                <a:ea typeface="Droid Sans Fallback" panose="020B0502000000000001" charset="-122"/>
              </a:rPr>
              <a:t>Use as ferramentas indicadas pela PTC.</a:t>
            </a:r>
            <a:endParaRPr lang="pt-BR" sz="3000" b="0" strike="noStrike" spc="-1">
              <a:solidFill>
                <a:srgbClr val="000000"/>
              </a:solidFill>
              <a:latin typeface="Arial" panose="020B0604020202020204"/>
            </a:endParaRPr>
          </a:p>
          <a:p>
            <a:r>
              <a:rPr lang="pt-BR" sz="3000" b="1" strike="noStrike" spc="-1">
                <a:solidFill>
                  <a:srgbClr val="000000"/>
                </a:solidFill>
                <a:latin typeface="Arial" panose="020B0604020202020204"/>
                <a:ea typeface="Droid Sans Fallback" panose="020B0502000000000001" charset="-122"/>
              </a:rPr>
              <a:t>Crie o seu software usando o SDK. </a:t>
            </a:r>
            <a:r>
              <a:rPr lang="pt-PT" altLang="pt-BR" sz="3000" b="1" strike="noStrike" spc="-1">
                <a:solidFill>
                  <a:srgbClr val="000000"/>
                </a:solidFill>
                <a:latin typeface="Arial" panose="020B0604020202020204"/>
                <a:ea typeface="Droid Sans Fallback" panose="020B0502000000000001" charset="-122"/>
              </a:rPr>
              <a:t>E/</a:t>
            </a:r>
            <a:r>
              <a:rPr lang="pt-BR" sz="3000" b="1" strike="noStrike" spc="-1">
                <a:solidFill>
                  <a:srgbClr val="000000"/>
                </a:solidFill>
                <a:latin typeface="Arial" panose="020B0604020202020204"/>
                <a:ea typeface="Droid Sans Fallback" panose="020B0502000000000001" charset="-122"/>
              </a:rPr>
              <a:t>Ou use a ferramenta Unity 3D.</a:t>
            </a:r>
            <a:endParaRPr lang="pt-BR" sz="3000" b="0" strike="noStrike" spc="-1">
              <a:solidFill>
                <a:srgbClr val="000000"/>
              </a:solidFill>
              <a:latin typeface="Arial" panose="020B0604020202020204"/>
            </a:endParaRPr>
          </a:p>
          <a:p>
            <a:r>
              <a:rPr lang="pt-BR" sz="3000" b="1" strike="noStrike" spc="-1">
                <a:solidFill>
                  <a:srgbClr val="000000"/>
                </a:solidFill>
                <a:latin typeface="Arial" panose="020B0604020202020204"/>
                <a:ea typeface="Droid Sans Fallback" panose="020B0502000000000001" charset="-122"/>
              </a:rPr>
              <a:t>Determine as imagens alvo. Inclua estas imagens no aplicativo.</a:t>
            </a:r>
            <a:endParaRPr lang="pt-BR" sz="3000" b="0" strike="noStrike" spc="-1">
              <a:solidFill>
                <a:srgbClr val="000000"/>
              </a:solidFill>
              <a:latin typeface="Arial" panose="020B0604020202020204"/>
            </a:endParaRPr>
          </a:p>
          <a:p>
            <a:r>
              <a:rPr lang="pt-BR" sz="3000" b="1" strike="noStrike" spc="-1">
                <a:solidFill>
                  <a:srgbClr val="000000"/>
                </a:solidFill>
                <a:latin typeface="Arial" panose="020B0604020202020204"/>
                <a:ea typeface="Droid Sans Fallback" panose="020B0502000000000001" charset="-122"/>
              </a:rPr>
              <a:t>Projete as imagens que aumentarão a realidade. Crie estas imagens em ferramentas para gráficos vetoriais.</a:t>
            </a:r>
            <a:endParaRPr lang="pt-BR" sz="3000" b="0" strike="noStrike" spc="-1">
              <a:solidFill>
                <a:srgbClr val="000000"/>
              </a:solidFill>
              <a:latin typeface="Arial" panose="020B0604020202020204"/>
            </a:endParaRPr>
          </a:p>
          <a:p>
            <a:r>
              <a:rPr lang="pt-BR" sz="3000" b="1" strike="noStrike" spc="-1">
                <a:solidFill>
                  <a:srgbClr val="000000"/>
                </a:solidFill>
                <a:latin typeface="Arial" panose="020B0604020202020204"/>
                <a:ea typeface="Droid Sans Fallback" panose="020B0502000000000001" charset="-122"/>
              </a:rPr>
              <a:t>Identifique demandas por realidade aumentada.</a:t>
            </a:r>
            <a:endParaRPr lang="pt-BR" sz="3000" b="0" strike="noStrike" spc="-1">
              <a:solidFill>
                <a:srgbClr val="000000"/>
              </a:solidFill>
              <a:latin typeface="Arial" panose="020B0604020202020204"/>
            </a:endParaRPr>
          </a:p>
          <a:p>
            <a:r>
              <a:rPr lang="pt-BR" sz="3000" b="1" strike="noStrike" spc="-1">
                <a:solidFill>
                  <a:srgbClr val="0000CC"/>
                </a:solidFill>
                <a:latin typeface="Liberation Serif;Times New Roman"/>
                <a:ea typeface="Droid Sans Fallback" panose="020B0502000000000001" charset="-122"/>
              </a:rPr>
              <a:t>Ponto de partida = </a:t>
            </a:r>
            <a:r>
              <a:rPr lang="pt-BR" sz="3000" b="1" u="sng" strike="noStrike" spc="-1">
                <a:solidFill>
                  <a:srgbClr val="0000CC"/>
                </a:solidFill>
                <a:uFillTx/>
                <a:latin typeface="Liberation Serif;Times New Roman"/>
                <a:ea typeface="Droid Sans Fallback" panose="020B0502000000000001" charset="-122"/>
                <a:hlinkClick r:id="rId1" tooltip="" action="ppaction://hlinkfile"/>
              </a:rPr>
              <a:t>https://developer.vuforia.com/</a:t>
            </a:r>
            <a:endParaRPr lang="pt-BR" sz="30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2015490" y="895985"/>
            <a:ext cx="9747250" cy="915035"/>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02"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pic>
        <p:nvPicPr>
          <p:cNvPr id="103" name="Picture 2"/>
          <p:cNvPicPr/>
          <p:nvPr/>
        </p:nvPicPr>
        <p:blipFill>
          <a:blip r:embed="rId1"/>
          <a:stretch>
            <a:fillRect/>
          </a:stretch>
        </p:blipFill>
        <p:spPr>
          <a:xfrm>
            <a:off x="2807470" y="1903437"/>
            <a:ext cx="8909938" cy="6005850"/>
          </a:xfrm>
          <a:prstGeom prst="rect">
            <a:avLst/>
          </a:prstGeom>
          <a:ln>
            <a:noFill/>
          </a:ln>
        </p:spPr>
      </p:pic>
      <p:sp>
        <p:nvSpPr>
          <p:cNvPr id="104" name="TextShape 3"/>
          <p:cNvSpPr txBox="1"/>
          <p:nvPr/>
        </p:nvSpPr>
        <p:spPr>
          <a:xfrm>
            <a:off x="2591284" y="8168505"/>
            <a:ext cx="12746229" cy="1188208"/>
          </a:xfrm>
          <a:prstGeom prst="rect">
            <a:avLst/>
          </a:prstGeom>
          <a:noFill/>
          <a:ln>
            <a:noFill/>
          </a:ln>
        </p:spPr>
        <p:txBody>
          <a:bodyPr lIns="135023" tIns="67511" rIns="135023" bIns="67511">
            <a:noAutofit/>
          </a:bodyPr>
          <a:p>
            <a:r>
              <a:rPr lang="pt-BR" sz="2700" b="1" strike="noStrike" spc="-1">
                <a:solidFill>
                  <a:srgbClr val="3333CC"/>
                </a:solidFill>
                <a:latin typeface="Arial" panose="020B0604020202020204"/>
                <a:ea typeface="Droid Sans Fallback" panose="020B0502000000000001" charset="-122"/>
              </a:rPr>
              <a:t>Para usar o sistema de gerenciamento de </a:t>
            </a:r>
            <a:r>
              <a:rPr lang="pt-BR" sz="2700" b="1" i="1" strike="noStrike" spc="-1">
                <a:solidFill>
                  <a:srgbClr val="3333CC"/>
                </a:solidFill>
                <a:latin typeface="Arial" panose="020B0604020202020204"/>
                <a:ea typeface="Droid Sans Fallback" panose="020B0502000000000001" charset="-122"/>
              </a:rPr>
              <a:t>Targe</a:t>
            </a:r>
            <a:r>
              <a:rPr lang="pt-PT" altLang="pt-BR" sz="2700" b="1" i="1" strike="noStrike" spc="-1">
                <a:solidFill>
                  <a:srgbClr val="3333CC"/>
                </a:solidFill>
                <a:latin typeface="Arial" panose="020B0604020202020204"/>
                <a:ea typeface="Droid Sans Fallback" panose="020B0502000000000001" charset="-122"/>
              </a:rPr>
              <a:t>t</a:t>
            </a:r>
            <a:r>
              <a:rPr lang="pt-BR" sz="2700" b="1" i="1" strike="noStrike" spc="-1">
                <a:solidFill>
                  <a:srgbClr val="3333CC"/>
                </a:solidFill>
                <a:latin typeface="Arial" panose="020B0604020202020204"/>
                <a:ea typeface="Droid Sans Fallback" panose="020B0502000000000001" charset="-122"/>
              </a:rPr>
              <a:t>s</a:t>
            </a:r>
            <a:r>
              <a:rPr lang="pt-BR" sz="2700" b="1" strike="noStrike" spc="-1">
                <a:solidFill>
                  <a:srgbClr val="3333CC"/>
                </a:solidFill>
                <a:latin typeface="Arial" panose="020B0604020202020204"/>
                <a:ea typeface="Droid Sans Fallback" panose="020B0502000000000001" charset="-122"/>
              </a:rPr>
              <a:t>, pode-se acessá-lo via API de </a:t>
            </a:r>
            <a:r>
              <a:rPr lang="pt-BR" sz="2700" b="1" i="1" strike="noStrike" spc="-1">
                <a:solidFill>
                  <a:srgbClr val="3333CC"/>
                </a:solidFill>
                <a:latin typeface="Arial" panose="020B0604020202020204"/>
                <a:ea typeface="Droid Sans Fallback" panose="020B0502000000000001" charset="-122"/>
              </a:rPr>
              <a:t>web services</a:t>
            </a:r>
            <a:r>
              <a:rPr lang="pt-BR" sz="2700" b="1" strike="noStrike" spc="-1">
                <a:solidFill>
                  <a:srgbClr val="3333CC"/>
                </a:solidFill>
                <a:latin typeface="Arial" panose="020B0604020202020204"/>
                <a:ea typeface="Droid Sans Fallback" panose="020B0502000000000001" charset="-122"/>
              </a:rPr>
              <a:t> (REST), ou via páginas </a:t>
            </a:r>
            <a:r>
              <a:rPr lang="pt-BR" sz="2700" b="1" i="1" strike="noStrike" spc="-1">
                <a:solidFill>
                  <a:srgbClr val="3333CC"/>
                </a:solidFill>
                <a:latin typeface="Arial" panose="020B0604020202020204"/>
                <a:ea typeface="Droid Sans Fallback" panose="020B0502000000000001" charset="-122"/>
              </a:rPr>
              <a:t>web</a:t>
            </a:r>
            <a:r>
              <a:rPr lang="pt-BR" sz="2700" b="1" strike="noStrike" spc="-1">
                <a:solidFill>
                  <a:srgbClr val="3333CC"/>
                </a:solidFill>
                <a:latin typeface="Arial" panose="020B0604020202020204"/>
                <a:ea typeface="Droid Sans Fallback" panose="020B0502000000000001" charset="-122"/>
              </a:rPr>
              <a:t>. </a:t>
            </a:r>
            <a:r>
              <a:rPr lang="pt-BR" b="1" strike="noStrike" spc="-1">
                <a:solidFill>
                  <a:srgbClr val="3333CC"/>
                </a:solidFill>
                <a:latin typeface="Arial" panose="020B0604020202020204"/>
                <a:ea typeface="Droid Sans Fallback" panose="020B0502000000000001" charset="-122"/>
                <a:hlinkClick r:id="rId2" action="ppaction://hlinkfile"/>
              </a:rPr>
              <a:t>Link sobre Target Management System</a:t>
            </a:r>
            <a:endParaRPr lang="pt-BR" b="1" strike="noStrike" spc="-1">
              <a:solidFill>
                <a:srgbClr val="3333CC"/>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1943350" y="104023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06"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107" name="TextShape 3"/>
          <p:cNvSpPr txBox="1"/>
          <p:nvPr/>
        </p:nvSpPr>
        <p:spPr>
          <a:xfrm>
            <a:off x="2231239" y="7808460"/>
            <a:ext cx="12746229" cy="1188208"/>
          </a:xfrm>
          <a:prstGeom prst="rect">
            <a:avLst/>
          </a:prstGeom>
          <a:noFill/>
          <a:ln>
            <a:noFill/>
          </a:ln>
        </p:spPr>
        <p:txBody>
          <a:bodyPr lIns="135023" tIns="67511" rIns="135023" bIns="67511">
            <a:noAutofit/>
          </a:bodyPr>
          <a:p>
            <a:r>
              <a:rPr lang="pt-BR" sz="2700" b="1" strike="noStrike" spc="-1">
                <a:solidFill>
                  <a:srgbClr val="3333CC"/>
                </a:solidFill>
                <a:latin typeface="Arial" panose="020B0604020202020204"/>
                <a:ea typeface="Droid Sans Fallback" panose="020B0502000000000001" charset="-122"/>
              </a:rPr>
              <a:t>Algumas empresas famosas já usaram Vuforia em aplicações para celulares, para criar um melhor destaque de suas marcas.</a:t>
            </a:r>
            <a:endParaRPr lang="pt-BR" sz="2700" b="1" strike="noStrike" spc="-1">
              <a:solidFill>
                <a:srgbClr val="3333CC"/>
              </a:solidFill>
              <a:latin typeface="Arial" panose="020B0604020202020204"/>
            </a:endParaRPr>
          </a:p>
        </p:txBody>
      </p:sp>
      <p:pic>
        <p:nvPicPr>
          <p:cNvPr id="108" name="Picture 107"/>
          <p:cNvPicPr/>
          <p:nvPr/>
        </p:nvPicPr>
        <p:blipFill>
          <a:blip r:embed="rId1"/>
          <a:stretch>
            <a:fillRect/>
          </a:stretch>
        </p:blipFill>
        <p:spPr>
          <a:xfrm>
            <a:off x="3815809" y="2226850"/>
            <a:ext cx="7901582" cy="542957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10"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111" name="TextShape 3"/>
          <p:cNvSpPr txBox="1"/>
          <p:nvPr/>
        </p:nvSpPr>
        <p:spPr>
          <a:xfrm>
            <a:off x="2879090" y="2696210"/>
            <a:ext cx="12638405" cy="3248660"/>
          </a:xfrm>
          <a:prstGeom prst="rect">
            <a:avLst/>
          </a:prstGeom>
          <a:noFill/>
          <a:ln>
            <a:noFill/>
          </a:ln>
        </p:spPr>
        <p:txBody>
          <a:bodyPr lIns="135023" tIns="70212" rIns="135023" bIns="70212" anchor="ctr">
            <a:normAutofit lnSpcReduction="10000"/>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00"/>
                </a:solidFill>
                <a:latin typeface="Arial" panose="020B0604020202020204"/>
                <a:ea typeface="Droid Sans Fallback" panose="020B0502000000000001" charset="-122"/>
              </a:rPr>
              <a:t>O que pode ser reconhecido do mundo real?</a:t>
            </a:r>
            <a:endParaRPr lang="pt-BR" sz="3000" b="0" strike="noStrike" spc="-1">
              <a:solidFill>
                <a:srgbClr val="000000"/>
              </a:solidFill>
              <a:latin typeface="Arial" panose="020B0604020202020204"/>
            </a:endParaRPr>
          </a:p>
          <a:p>
            <a:r>
              <a:rPr lang="pt-BR" sz="3000" b="1" strike="noStrike" spc="-1">
                <a:solidFill>
                  <a:srgbClr val="000000"/>
                </a:solidFill>
                <a:latin typeface="Arial" panose="020B0604020202020204"/>
              </a:rPr>
              <a:t> - Objetos do mundo rea</a:t>
            </a:r>
            <a:r>
              <a:rPr lang="pt-BR" sz="3000" b="1" strike="noStrike" spc="-1">
                <a:solidFill>
                  <a:srgbClr val="000000"/>
                </a:solidFill>
                <a:latin typeface="Liberation Serif;Times New Roman"/>
                <a:ea typeface="Droid Sans Fallback" panose="020B0502000000000001" charset="-122"/>
              </a:rPr>
              <a:t>l</a:t>
            </a:r>
            <a:endParaRPr lang="pt-BR" sz="3000" b="0" strike="noStrike" spc="-1">
              <a:solidFill>
                <a:srgbClr val="000000"/>
              </a:solidFill>
              <a:latin typeface="Arial" panose="020B0604020202020204"/>
            </a:endParaRPr>
          </a:p>
          <a:p>
            <a:r>
              <a:rPr lang="pt-BR" sz="3000" b="1" strike="noStrike" spc="-1">
                <a:solidFill>
                  <a:srgbClr val="000000"/>
                </a:solidFill>
                <a:latin typeface="Liberation Serif;Times New Roman"/>
                <a:ea typeface="Droid Sans Fallback" panose="020B0502000000000001" charset="-122"/>
              </a:rPr>
              <a:t>- O d</a:t>
            </a:r>
            <a:r>
              <a:rPr lang="pt-BR" sz="3000" b="1" strike="noStrike" spc="-1">
                <a:solidFill>
                  <a:srgbClr val="000000"/>
                </a:solidFill>
                <a:latin typeface="Arial" panose="020B0604020202020204"/>
              </a:rPr>
              <a:t>esenvolvedor pode usar o </a:t>
            </a:r>
            <a:r>
              <a:rPr lang="pt-BR" sz="3000" b="1" i="1" strike="noStrike" spc="-1">
                <a:solidFill>
                  <a:srgbClr val="000099"/>
                </a:solidFill>
                <a:latin typeface="Arial" panose="020B0604020202020204"/>
              </a:rPr>
              <a:t>Vuforia Object Scanner</a:t>
            </a:r>
            <a:r>
              <a:rPr lang="pt-PT" altLang="pt-BR" sz="3000" b="1" i="1" strike="noStrike" spc="-1">
                <a:solidFill>
                  <a:srgbClr val="000099"/>
                </a:solidFill>
                <a:latin typeface="Arial" panose="020B0604020202020204"/>
              </a:rPr>
              <a:t> / Vuforia Model Target Generator</a:t>
            </a:r>
            <a:endParaRPr lang="pt-PT" altLang="pt-BR" sz="3000" b="1" i="1" strike="noStrike" spc="-1">
              <a:solidFill>
                <a:srgbClr val="000099"/>
              </a:solidFill>
              <a:latin typeface="Arial" panose="020B0604020202020204"/>
            </a:endParaRPr>
          </a:p>
          <a:p>
            <a:endParaRPr lang="pt-BR" sz="3000" b="0" strike="noStrike" spc="-1">
              <a:solidFill>
                <a:srgbClr val="000000"/>
              </a:solidFill>
              <a:latin typeface="Arial" panose="020B0604020202020204"/>
            </a:endParaRPr>
          </a:p>
          <a:p>
            <a:r>
              <a:rPr lang="pt-BR" sz="2100" b="1" i="1" strike="noStrike" spc="-1">
                <a:solidFill>
                  <a:srgbClr val="000099"/>
                </a:solidFill>
                <a:latin typeface="Arial" panose="020B0604020202020204"/>
                <a:hlinkClick r:id="rId1" action="ppaction://hlinkfile"/>
              </a:rPr>
              <a:t>Link para o APP</a:t>
            </a:r>
            <a:endParaRPr lang="pt-BR" sz="2100" b="1" i="1" strike="noStrike" spc="-1">
              <a:solidFill>
                <a:srgbClr val="000099"/>
              </a:solidFill>
              <a:latin typeface="Arial" panose="020B0604020202020204"/>
              <a:hlinkClick r:id="rId1" action="ppaction://hlinkfile"/>
            </a:endParaRPr>
          </a:p>
          <a:p>
            <a:endParaRPr lang="pt-BR" sz="2100" b="0" strike="noStrike" spc="-1">
              <a:solidFill>
                <a:srgbClr val="000000"/>
              </a:solidFill>
              <a:latin typeface="Arial" panose="020B0604020202020204"/>
            </a:endParaRPr>
          </a:p>
          <a:p>
            <a:endParaRPr lang="pt-BR" sz="2100" b="0" strike="noStrike" spc="-1">
              <a:solidFill>
                <a:srgbClr val="000000"/>
              </a:solidFill>
              <a:latin typeface="Arial" panose="020B0604020202020204"/>
            </a:endParaRPr>
          </a:p>
        </p:txBody>
      </p:sp>
      <p:pic>
        <p:nvPicPr>
          <p:cNvPr id="112" name="Picture 111"/>
          <p:cNvPicPr/>
          <p:nvPr/>
        </p:nvPicPr>
        <p:blipFill>
          <a:blip r:embed="rId2"/>
          <a:stretch>
            <a:fillRect/>
          </a:stretch>
        </p:blipFill>
        <p:spPr>
          <a:xfrm>
            <a:off x="2807100" y="6022511"/>
            <a:ext cx="3714770" cy="1886010"/>
          </a:xfrm>
          <a:prstGeom prst="rect">
            <a:avLst/>
          </a:prstGeom>
          <a:ln>
            <a:noFill/>
          </a:ln>
        </p:spPr>
      </p:pic>
      <p:pic>
        <p:nvPicPr>
          <p:cNvPr id="113" name="Picture 112"/>
          <p:cNvPicPr/>
          <p:nvPr/>
        </p:nvPicPr>
        <p:blipFill>
          <a:blip r:embed="rId3"/>
          <a:stretch>
            <a:fillRect/>
          </a:stretch>
        </p:blipFill>
        <p:spPr>
          <a:xfrm>
            <a:off x="7055525" y="5720333"/>
            <a:ext cx="6172740" cy="3915145"/>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15"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116" name="TextShape 3"/>
          <p:cNvSpPr txBox="1"/>
          <p:nvPr/>
        </p:nvSpPr>
        <p:spPr>
          <a:xfrm>
            <a:off x="2878939" y="2480556"/>
            <a:ext cx="12638211" cy="2160378"/>
          </a:xfrm>
          <a:prstGeom prst="rect">
            <a:avLst/>
          </a:prstGeom>
          <a:noFill/>
          <a:ln>
            <a:noFill/>
          </a:ln>
        </p:spPr>
        <p:txBody>
          <a:bodyPr lIns="135023" tIns="70212" rIns="135023" bIns="70212" anchor="ctr">
            <a:normAutofit/>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00"/>
                </a:solidFill>
                <a:latin typeface="Arial" panose="020B0604020202020204"/>
                <a:ea typeface="Droid Sans Fallback" panose="020B0502000000000001" charset="-122"/>
              </a:rPr>
              <a:t>O objeto a ser escaneado deve ser colocado sobre uma superfície com uma imagem específica estampada nela mesma. </a:t>
            </a:r>
            <a:endParaRPr lang="pt-BR" sz="3000" b="0" strike="noStrike" spc="-1">
              <a:solidFill>
                <a:srgbClr val="000000"/>
              </a:solidFill>
              <a:latin typeface="Arial" panose="020B0604020202020204"/>
            </a:endParaRPr>
          </a:p>
        </p:txBody>
      </p:sp>
      <p:pic>
        <p:nvPicPr>
          <p:cNvPr id="117" name="Picture 116"/>
          <p:cNvPicPr/>
          <p:nvPr/>
        </p:nvPicPr>
        <p:blipFill>
          <a:blip r:embed="rId1"/>
          <a:stretch>
            <a:fillRect/>
          </a:stretch>
        </p:blipFill>
        <p:spPr>
          <a:xfrm>
            <a:off x="5741405" y="5076888"/>
            <a:ext cx="7073077" cy="3971855"/>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Shape 1"/>
          <p:cNvSpPr txBox="1"/>
          <p:nvPr/>
        </p:nvSpPr>
        <p:spPr>
          <a:xfrm>
            <a:off x="2877824" y="1688335"/>
            <a:ext cx="13125376" cy="488245"/>
          </a:xfrm>
          <a:prstGeom prst="rect">
            <a:avLst/>
          </a:prstGeom>
          <a:noFill/>
          <a:ln>
            <a:noFill/>
          </a:ln>
        </p:spPr>
        <p:txBody>
          <a:bodyPr anchor="ctr">
            <a:noAutofit/>
          </a:bodyPr>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3600" b="1" strike="noStrike" spc="-1">
                <a:solidFill>
                  <a:srgbClr val="3333CC"/>
                </a:solidFill>
                <a:latin typeface="Arial" panose="020B0604020202020204"/>
              </a:rPr>
              <a:t>Estrutura da Apresentação</a:t>
            </a:r>
            <a:endParaRPr lang="pt-BR" sz="3600" b="1" strike="noStrike" spc="-1">
              <a:solidFill>
                <a:srgbClr val="000000"/>
              </a:solidFill>
              <a:latin typeface="Arial" panose="020B0604020202020204"/>
            </a:endParaRPr>
          </a:p>
        </p:txBody>
      </p:sp>
      <p:sp>
        <p:nvSpPr>
          <p:cNvPr id="52" name="CustomShape 3"/>
          <p:cNvSpPr/>
          <p:nvPr/>
        </p:nvSpPr>
        <p:spPr>
          <a:xfrm>
            <a:off x="2770885" y="2972140"/>
            <a:ext cx="13232314" cy="6816532"/>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rgbClr val="FFFFFF"/>
          </a:lnRef>
          <a:fillRef idx="0">
            <a:srgbClr val="FFFFFF"/>
          </a:fillRef>
          <a:effectRef idx="0">
            <a:srgbClr val="FFFFFF"/>
          </a:effectRef>
          <a:fontRef idx="minor"/>
        </p:style>
        <p:txBody>
          <a:bodyPr lIns="135023" tIns="70212" rIns="135023" bIns="70212">
            <a:normAutofit/>
          </a:bodyPr>
          <a:p>
            <a:pPr marL="342900" indent="-342900">
              <a:spcBef>
                <a:spcPts val="450"/>
              </a:spcBef>
              <a:buClr>
                <a:srgbClr val="000000"/>
              </a:buClr>
              <a:buFont typeface="Arial" panose="020B0604020202020204"/>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700" b="1" strike="noStrike" spc="-1">
                <a:solidFill>
                  <a:srgbClr val="000000"/>
                </a:solidFill>
                <a:latin typeface="Arial" panose="020B0604020202020204"/>
              </a:rPr>
              <a:t>INTRODUÇÃO</a:t>
            </a:r>
            <a:endParaRPr lang="pt-BR" sz="2700" b="1" strike="noStrike" spc="-1">
              <a:solidFill>
                <a:srgbClr val="3333CC"/>
              </a:solidFill>
              <a:latin typeface="Arial" panose="020B0604020202020204"/>
            </a:endParaRPr>
          </a:p>
          <a:p>
            <a:pPr marL="342900" indent="-342900">
              <a:spcBef>
                <a:spcPts val="450"/>
              </a:spcBef>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2700" b="0" strike="noStrike" spc="-1">
                <a:solidFill>
                  <a:srgbClr val="000000"/>
                </a:solidFill>
                <a:latin typeface="Arial" panose="020B0604020202020204"/>
              </a:rPr>
              <a:t>	</a:t>
            </a:r>
            <a:r>
              <a:rPr lang="pt-PT" altLang="pt-BR" sz="2700" b="0" strike="noStrike" spc="-1">
                <a:solidFill>
                  <a:srgbClr val="000000"/>
                </a:solidFill>
                <a:latin typeface="Arial" panose="020B0604020202020204"/>
              </a:rPr>
              <a:t>    </a:t>
            </a:r>
            <a:r>
              <a:rPr lang="pt-BR" sz="2700" b="0" strike="noStrike" spc="-1">
                <a:solidFill>
                  <a:srgbClr val="000000"/>
                </a:solidFill>
                <a:latin typeface="Arial" panose="020B0604020202020204"/>
              </a:rPr>
              <a:t>OBJETIVO</a:t>
            </a:r>
            <a:endParaRPr lang="pt-BR" sz="2700" b="1" strike="noStrike" spc="-1">
              <a:solidFill>
                <a:srgbClr val="3333CC"/>
              </a:solidFill>
              <a:latin typeface="Arial" panose="020B0604020202020204"/>
            </a:endParaRPr>
          </a:p>
          <a:p>
            <a:pPr marL="342900" indent="-342900">
              <a:spcBef>
                <a:spcPts val="450"/>
              </a:spcBef>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2700" b="0" strike="noStrike" spc="-1">
                <a:solidFill>
                  <a:srgbClr val="000000"/>
                </a:solidFill>
                <a:latin typeface="Arial" panose="020B0604020202020204"/>
              </a:rPr>
              <a:t>	</a:t>
            </a:r>
            <a:r>
              <a:rPr lang="pt-PT" altLang="pt-BR" sz="2700" b="0" strike="noStrike" spc="-1">
                <a:solidFill>
                  <a:srgbClr val="000000"/>
                </a:solidFill>
                <a:latin typeface="Arial" panose="020B0604020202020204"/>
              </a:rPr>
              <a:t>    </a:t>
            </a:r>
            <a:r>
              <a:rPr lang="pt-BR" sz="2700" b="0" strike="noStrike" spc="-1">
                <a:solidFill>
                  <a:srgbClr val="000000"/>
                </a:solidFill>
                <a:latin typeface="Arial" panose="020B0604020202020204"/>
              </a:rPr>
              <a:t>MOTIVAÇÃO</a:t>
            </a:r>
            <a:endParaRPr lang="pt-BR" sz="2700" b="1" strike="noStrike" spc="-1">
              <a:solidFill>
                <a:srgbClr val="3333CC"/>
              </a:solidFill>
              <a:latin typeface="Arial" panose="020B0604020202020204"/>
            </a:endParaRPr>
          </a:p>
          <a:p>
            <a:pPr marL="342900" indent="-34290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2700" b="1" strike="noStrike" spc="-1">
              <a:solidFill>
                <a:srgbClr val="3333CC"/>
              </a:solidFill>
              <a:latin typeface="Arial" panose="020B0604020202020204"/>
            </a:endParaRPr>
          </a:p>
          <a:p>
            <a:pPr marL="342900" indent="-342900">
              <a:spcBef>
                <a:spcPts val="450"/>
              </a:spcBef>
              <a:buClr>
                <a:srgbClr val="000000"/>
              </a:buClr>
              <a:buFont typeface="Arial" panose="020B0604020202020204"/>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700" b="1" strike="noStrike" spc="-1">
                <a:solidFill>
                  <a:srgbClr val="000000"/>
                </a:solidFill>
                <a:latin typeface="Arial" panose="020B0604020202020204"/>
              </a:rPr>
              <a:t>DESENVOLVIMENTO</a:t>
            </a:r>
            <a:endParaRPr lang="pt-BR" sz="2700" b="1" strike="noStrike" spc="-1">
              <a:solidFill>
                <a:srgbClr val="3333CC"/>
              </a:solidFill>
              <a:latin typeface="Arial" panose="020B0604020202020204"/>
            </a:endParaRPr>
          </a:p>
          <a:p>
            <a:r>
              <a:rPr lang="pt-BR" sz="2700" b="0" strike="noStrike" spc="-1">
                <a:solidFill>
                  <a:srgbClr val="000000"/>
                </a:solidFill>
                <a:latin typeface="Arial" panose="020B0604020202020204"/>
              </a:rPr>
              <a:t>     Exemplos iniciais</a:t>
            </a:r>
            <a:endParaRPr lang="pt-BR" sz="2700" b="1" strike="noStrike" spc="-1">
              <a:solidFill>
                <a:srgbClr val="3333CC"/>
              </a:solidFill>
              <a:latin typeface="Arial" panose="020B0604020202020204"/>
            </a:endParaRPr>
          </a:p>
          <a:p>
            <a:r>
              <a:rPr lang="pt-BR" sz="2700" b="0" strike="noStrike" spc="-1">
                <a:solidFill>
                  <a:srgbClr val="000000"/>
                </a:solidFill>
                <a:latin typeface="Arial" panose="020B0604020202020204"/>
              </a:rPr>
              <a:t>     Comentários sobre construção de aplicativo com RA</a:t>
            </a:r>
            <a:endParaRPr lang="pt-BR" sz="2700" b="1" strike="noStrike" spc="-1">
              <a:solidFill>
                <a:srgbClr val="3333CC"/>
              </a:solidFill>
              <a:latin typeface="Arial" panose="020B0604020202020204"/>
            </a:endParaRPr>
          </a:p>
          <a:p>
            <a:r>
              <a:rPr lang="pt-BR" sz="2700" b="0" strike="noStrike" spc="-1">
                <a:solidFill>
                  <a:srgbClr val="000000"/>
                </a:solidFill>
                <a:latin typeface="Arial" panose="020B0604020202020204"/>
              </a:rPr>
              <a:t>     Vuforia</a:t>
            </a:r>
            <a:endParaRPr lang="pt-BR" sz="2700" b="1" strike="noStrike" spc="-1">
              <a:solidFill>
                <a:srgbClr val="3333CC"/>
              </a:solidFill>
              <a:latin typeface="Arial" panose="020B0604020202020204"/>
            </a:endParaRPr>
          </a:p>
          <a:p>
            <a:r>
              <a:rPr lang="pt-BR" sz="2700" b="0" strike="noStrike" spc="-1">
                <a:solidFill>
                  <a:srgbClr val="000000"/>
                </a:solidFill>
                <a:latin typeface="Arial" panose="020B0604020202020204"/>
              </a:rPr>
              <a:t>     Wikitude</a:t>
            </a:r>
            <a:endParaRPr lang="pt-BR" sz="2700" b="1" strike="noStrike" spc="-1">
              <a:solidFill>
                <a:srgbClr val="3333CC"/>
              </a:solidFill>
              <a:latin typeface="Arial" panose="020B0604020202020204"/>
            </a:endParaRPr>
          </a:p>
          <a:p>
            <a:r>
              <a:rPr lang="pt-BR" sz="2700" b="0" strike="noStrike" spc="-1">
                <a:solidFill>
                  <a:srgbClr val="000000"/>
                </a:solidFill>
                <a:latin typeface="Arial" panose="020B0604020202020204"/>
              </a:rPr>
              <a:t>     </a:t>
            </a:r>
            <a:endParaRPr lang="pt-BR" sz="2700" b="1" strike="noStrike" spc="-1">
              <a:solidFill>
                <a:srgbClr val="3333CC"/>
              </a:solidFill>
              <a:latin typeface="Arial" panose="020B0604020202020204"/>
            </a:endParaRPr>
          </a:p>
          <a:p>
            <a:pPr marL="342900" indent="-342900">
              <a:spcBef>
                <a:spcPts val="450"/>
              </a:spcBef>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2700" b="0" strike="noStrike" spc="-1">
                <a:solidFill>
                  <a:srgbClr val="000000"/>
                </a:solidFill>
                <a:latin typeface="Arial" panose="020B0604020202020204"/>
              </a:rPr>
              <a:t> </a:t>
            </a:r>
            <a:endParaRPr lang="pt-BR" sz="2700" b="1" strike="noStrike" spc="-1">
              <a:solidFill>
                <a:srgbClr val="3333CC"/>
              </a:solidFill>
              <a:latin typeface="Arial" panose="020B0604020202020204"/>
            </a:endParaRPr>
          </a:p>
          <a:p>
            <a:pPr marL="342900" indent="-342900">
              <a:spcBef>
                <a:spcPts val="450"/>
              </a:spcBef>
              <a:buClr>
                <a:srgbClr val="000000"/>
              </a:buClr>
              <a:buFont typeface="Arial" panose="020B0604020202020204"/>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700" b="1" strike="noStrike" spc="-1">
                <a:solidFill>
                  <a:srgbClr val="000000"/>
                </a:solidFill>
                <a:latin typeface="Arial" panose="020B0604020202020204"/>
              </a:rPr>
              <a:t>CONCLUSÃO</a:t>
            </a:r>
            <a:endParaRPr lang="pt-BR" sz="2700" b="1" strike="noStrike" spc="-1">
              <a:solidFill>
                <a:srgbClr val="3333CC"/>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19"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pic>
        <p:nvPicPr>
          <p:cNvPr id="120" name="Picture 119"/>
          <p:cNvPicPr/>
          <p:nvPr/>
        </p:nvPicPr>
        <p:blipFill>
          <a:blip r:embed="rId1"/>
          <a:stretch>
            <a:fillRect/>
          </a:stretch>
        </p:blipFill>
        <p:spPr>
          <a:xfrm>
            <a:off x="3040933" y="2226809"/>
            <a:ext cx="2808491" cy="1487420"/>
          </a:xfrm>
          <a:prstGeom prst="rect">
            <a:avLst/>
          </a:prstGeom>
          <a:ln>
            <a:noFill/>
          </a:ln>
        </p:spPr>
      </p:pic>
      <p:pic>
        <p:nvPicPr>
          <p:cNvPr id="121" name="Picture 120"/>
          <p:cNvPicPr/>
          <p:nvPr/>
        </p:nvPicPr>
        <p:blipFill>
          <a:blip r:embed="rId2"/>
          <a:stretch>
            <a:fillRect/>
          </a:stretch>
        </p:blipFill>
        <p:spPr>
          <a:xfrm>
            <a:off x="5741405" y="4104718"/>
            <a:ext cx="7087120" cy="497265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23"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pic>
        <p:nvPicPr>
          <p:cNvPr id="124" name="Picture 123"/>
          <p:cNvPicPr/>
          <p:nvPr/>
        </p:nvPicPr>
        <p:blipFill>
          <a:blip r:embed="rId1"/>
          <a:stretch>
            <a:fillRect/>
          </a:stretch>
        </p:blipFill>
        <p:spPr>
          <a:xfrm>
            <a:off x="3148951" y="2515220"/>
            <a:ext cx="3996699" cy="2700472"/>
          </a:xfrm>
          <a:prstGeom prst="rect">
            <a:avLst/>
          </a:prstGeom>
          <a:ln>
            <a:noFill/>
          </a:ln>
        </p:spPr>
      </p:pic>
      <p:pic>
        <p:nvPicPr>
          <p:cNvPr id="125" name="Picture 124"/>
          <p:cNvPicPr/>
          <p:nvPr/>
        </p:nvPicPr>
        <p:blipFill>
          <a:blip r:embed="rId2"/>
          <a:stretch>
            <a:fillRect/>
          </a:stretch>
        </p:blipFill>
        <p:spPr>
          <a:xfrm>
            <a:off x="7577726" y="5277803"/>
            <a:ext cx="6215407" cy="3471727"/>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27"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pic>
        <p:nvPicPr>
          <p:cNvPr id="128" name="Picture 127"/>
          <p:cNvPicPr/>
          <p:nvPr/>
        </p:nvPicPr>
        <p:blipFill>
          <a:blip r:embed="rId1"/>
          <a:stretch>
            <a:fillRect/>
          </a:stretch>
        </p:blipFill>
        <p:spPr>
          <a:xfrm>
            <a:off x="5306089" y="3780661"/>
            <a:ext cx="7780601" cy="4714485"/>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30"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pic>
        <p:nvPicPr>
          <p:cNvPr id="131" name="Picture 130"/>
          <p:cNvPicPr/>
          <p:nvPr/>
        </p:nvPicPr>
        <p:blipFill>
          <a:blip r:embed="rId1"/>
          <a:stretch>
            <a:fillRect/>
          </a:stretch>
        </p:blipFill>
        <p:spPr>
          <a:xfrm>
            <a:off x="2159080" y="2551813"/>
            <a:ext cx="6201365" cy="3486310"/>
          </a:xfrm>
          <a:prstGeom prst="rect">
            <a:avLst/>
          </a:prstGeom>
          <a:ln>
            <a:noFill/>
          </a:ln>
        </p:spPr>
      </p:pic>
      <p:pic>
        <p:nvPicPr>
          <p:cNvPr id="132" name="Picture 131"/>
          <p:cNvPicPr/>
          <p:nvPr/>
        </p:nvPicPr>
        <p:blipFill>
          <a:blip r:embed="rId2"/>
          <a:stretch>
            <a:fillRect/>
          </a:stretch>
        </p:blipFill>
        <p:spPr>
          <a:xfrm>
            <a:off x="7848243" y="6296915"/>
            <a:ext cx="6115490" cy="3415017"/>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34"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pic>
        <p:nvPicPr>
          <p:cNvPr id="135" name="Picture 134"/>
          <p:cNvPicPr/>
          <p:nvPr/>
        </p:nvPicPr>
        <p:blipFill>
          <a:blip r:embed="rId1"/>
          <a:stretch>
            <a:fillRect/>
          </a:stretch>
        </p:blipFill>
        <p:spPr>
          <a:xfrm>
            <a:off x="2518800" y="2696027"/>
            <a:ext cx="6130072" cy="3457685"/>
          </a:xfrm>
          <a:prstGeom prst="rect">
            <a:avLst/>
          </a:prstGeom>
          <a:ln>
            <a:noFill/>
          </a:ln>
        </p:spPr>
      </p:pic>
      <p:pic>
        <p:nvPicPr>
          <p:cNvPr id="136" name="Picture 135"/>
          <p:cNvPicPr/>
          <p:nvPr/>
        </p:nvPicPr>
        <p:blipFill>
          <a:blip r:embed="rId2"/>
          <a:stretch>
            <a:fillRect/>
          </a:stretch>
        </p:blipFill>
        <p:spPr>
          <a:xfrm>
            <a:off x="7488092" y="6368259"/>
            <a:ext cx="6158697" cy="3386392"/>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34"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2" name="TextBox 1"/>
          <p:cNvSpPr txBox="1"/>
          <p:nvPr/>
        </p:nvSpPr>
        <p:spPr>
          <a:xfrm>
            <a:off x="4056380" y="3448050"/>
            <a:ext cx="11813540" cy="1076325"/>
          </a:xfrm>
          <a:prstGeom prst="rect">
            <a:avLst/>
          </a:prstGeom>
          <a:noFill/>
        </p:spPr>
        <p:txBody>
          <a:bodyPr wrap="square" rtlCol="0">
            <a:spAutoFit/>
          </a:bodyPr>
          <a:p>
            <a:r>
              <a:rPr lang="pt-PT" altLang="pt-BR" sz="3200"/>
              <a:t>Use o software </a:t>
            </a:r>
            <a:r>
              <a:rPr lang="pt-PT" altLang="pt-BR" sz="3200" b="1">
                <a:ln/>
                <a:solidFill>
                  <a:schemeClr val="accent1"/>
                </a:solidFill>
                <a:effectLst>
                  <a:outerShdw blurRad="38100" dist="25400" dir="5400000" algn="ctr" rotWithShape="0">
                    <a:srgbClr val="6E747A">
                      <a:alpha val="43000"/>
                    </a:srgbClr>
                  </a:outerShdw>
                </a:effectLst>
              </a:rPr>
              <a:t>QClone </a:t>
            </a:r>
            <a:r>
              <a:rPr lang="pt-PT" altLang="pt-BR" sz="3200">
                <a:ln/>
                <a:solidFill>
                  <a:schemeClr val="tx1"/>
                </a:solidFill>
                <a:effectLst>
                  <a:outerShdw blurRad="38100" dist="19050" dir="2700000" algn="tl" rotWithShape="0">
                    <a:schemeClr val="dk1">
                      <a:alpha val="40000"/>
                    </a:schemeClr>
                  </a:outerShdw>
                </a:effectLst>
              </a:rPr>
              <a:t>(Android e iOS)</a:t>
            </a:r>
            <a:endParaRPr lang="pt-PT" altLang="pt-BR" sz="3200"/>
          </a:p>
          <a:p>
            <a:r>
              <a:rPr lang="pt-PT" altLang="pt-BR" sz="3200"/>
              <a:t>Software de fotogrametria.</a:t>
            </a:r>
            <a:endParaRPr lang="pt-PT" altLang="pt-BR" sz="3200"/>
          </a:p>
        </p:txBody>
      </p:sp>
      <p:sp>
        <p:nvSpPr>
          <p:cNvPr id="3" name="TextBox 2"/>
          <p:cNvSpPr txBox="1"/>
          <p:nvPr/>
        </p:nvSpPr>
        <p:spPr>
          <a:xfrm>
            <a:off x="4056380" y="5072380"/>
            <a:ext cx="4998085" cy="460375"/>
          </a:xfrm>
          <a:prstGeom prst="rect">
            <a:avLst/>
          </a:prstGeom>
          <a:noFill/>
        </p:spPr>
        <p:txBody>
          <a:bodyPr wrap="square" rtlCol="0" anchor="t">
            <a:spAutoFit/>
          </a:bodyPr>
          <a:p>
            <a:r>
              <a:rPr lang="pt-BR" altLang="en-US" sz="2400">
                <a:hlinkClick r:id="rId1" tooltip="" action="ppaction://hlinkfile"/>
              </a:rPr>
              <a:t>https://www.qlone.pro/</a:t>
            </a:r>
            <a:endParaRPr lang="pt-BR" altLang="en-US" sz="2400"/>
          </a:p>
        </p:txBody>
      </p:sp>
      <p:pic>
        <p:nvPicPr>
          <p:cNvPr id="4" name="Imagem 3"/>
          <p:cNvPicPr>
            <a:picLocks noChangeAspect="1"/>
          </p:cNvPicPr>
          <p:nvPr/>
        </p:nvPicPr>
        <p:blipFill>
          <a:blip r:embed="rId2"/>
          <a:stretch>
            <a:fillRect/>
          </a:stretch>
        </p:blipFill>
        <p:spPr>
          <a:xfrm>
            <a:off x="8784590" y="4999990"/>
            <a:ext cx="6962775" cy="3914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1871595" y="1400275"/>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38"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139" name="TextShape 3"/>
          <p:cNvSpPr txBox="1"/>
          <p:nvPr/>
        </p:nvSpPr>
        <p:spPr>
          <a:xfrm>
            <a:off x="1943100" y="2623820"/>
            <a:ext cx="12338685" cy="7185025"/>
          </a:xfrm>
          <a:prstGeom prst="rect">
            <a:avLst/>
          </a:prstGeom>
          <a:noFill/>
          <a:ln>
            <a:noFill/>
          </a:ln>
        </p:spPr>
        <p:txBody>
          <a:bodyPr lIns="135023" tIns="70212" rIns="135023" bIns="70212" anchor="ctr">
            <a:normAutofit lnSpcReduction="10000"/>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99"/>
                </a:solidFill>
                <a:latin typeface="Arial" panose="020B0604020202020204"/>
                <a:ea typeface="Droid Sans Fallback" panose="020B0502000000000001" charset="-122"/>
              </a:rPr>
              <a:t>Imagens obtidas pelos usuários</a:t>
            </a:r>
            <a:r>
              <a:rPr lang="pt-BR" sz="3000" b="1" strike="noStrike" spc="-1">
                <a:solidFill>
                  <a:srgbClr val="000000"/>
                </a:solidFill>
                <a:latin typeface="Arial" panose="020B0604020202020204"/>
                <a:ea typeface="Droid Sans Fallback" panose="020B0502000000000001" charset="-122"/>
              </a:rPr>
              <a:t> </a:t>
            </a: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00"/>
                </a:solidFill>
                <a:latin typeface="Arial" panose="020B0604020202020204"/>
                <a:ea typeface="Droid Sans Fallback" panose="020B0502000000000001" charset="-122"/>
              </a:rPr>
              <a:t>- São imagens escolhidas pelo próprio usuário, como </a:t>
            </a:r>
            <a:r>
              <a:rPr lang="pt-BR" sz="3000" b="1" strike="noStrike" spc="-1">
                <a:solidFill>
                  <a:srgbClr val="000099"/>
                </a:solidFill>
                <a:latin typeface="Arial" panose="020B0604020202020204"/>
                <a:ea typeface="Droid Sans Fallback" panose="020B0502000000000001" charset="-122"/>
              </a:rPr>
              <a:t>fotografias</a:t>
            </a:r>
            <a:r>
              <a:rPr lang="pt-BR" sz="3000" b="1" strike="noStrike" spc="-1">
                <a:solidFill>
                  <a:srgbClr val="000000"/>
                </a:solidFill>
                <a:latin typeface="Arial" panose="020B0604020202020204"/>
                <a:ea typeface="Droid Sans Fallback" panose="020B0502000000000001" charset="-122"/>
              </a:rPr>
              <a:t> capturadas de coisas do mundo real</a:t>
            </a: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00"/>
                </a:solidFill>
                <a:latin typeface="Arial" panose="020B0604020202020204"/>
                <a:ea typeface="Droid Sans Fallback" panose="020B0502000000000001" charset="-122"/>
              </a:rPr>
              <a:t>- O usuário da aplicação de RA </a:t>
            </a:r>
            <a:r>
              <a:rPr lang="pt-BR" sz="3000" b="1" strike="noStrike" spc="-1">
                <a:solidFill>
                  <a:srgbClr val="000099"/>
                </a:solidFill>
                <a:latin typeface="Arial" panose="020B0604020202020204"/>
                <a:ea typeface="Droid Sans Fallback" panose="020B0502000000000001" charset="-122"/>
              </a:rPr>
              <a:t>cria seus próprios marcadores</a:t>
            </a: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00"/>
                </a:solidFill>
                <a:latin typeface="Arial" panose="020B0604020202020204"/>
                <a:ea typeface="Droid Sans Fallback" panose="020B0502000000000001" charset="-122"/>
              </a:rPr>
              <a:t>Atributos de </a:t>
            </a:r>
            <a:r>
              <a:rPr lang="pt-BR" sz="3000" b="1" strike="noStrike" spc="-1">
                <a:solidFill>
                  <a:srgbClr val="000099"/>
                </a:solidFill>
                <a:latin typeface="Arial" panose="020B0604020202020204"/>
                <a:ea typeface="Droid Sans Fallback" panose="020B0502000000000001" charset="-122"/>
              </a:rPr>
              <a:t>imagens ideais</a:t>
            </a:r>
            <a:r>
              <a:rPr lang="pt-BR" sz="3000" b="1" strike="noStrike" spc="-1">
                <a:solidFill>
                  <a:srgbClr val="000000"/>
                </a:solidFill>
                <a:latin typeface="Arial" panose="020B0604020202020204"/>
                <a:ea typeface="Droid Sans Fallback" panose="020B0502000000000001" charset="-122"/>
              </a:rPr>
              <a:t> são:</a:t>
            </a:r>
            <a:endParaRPr lang="pt-BR" sz="3000" b="0" strike="noStrike" spc="-1">
              <a:solidFill>
                <a:srgbClr val="000000"/>
              </a:solidFill>
              <a:latin typeface="Arial" panose="020B0604020202020204"/>
            </a:endParaRPr>
          </a:p>
          <a:p>
            <a:r>
              <a:rPr lang="pt-BR" sz="3000" b="1" strike="noStrike" spc="-1">
                <a:solidFill>
                  <a:srgbClr val="000099"/>
                </a:solidFill>
                <a:latin typeface="Arial" panose="020B0604020202020204"/>
                <a:ea typeface="Droid Sans Fallback" panose="020B0502000000000001" charset="-122"/>
              </a:rPr>
              <a:t>      Ricas em detalhes</a:t>
            </a:r>
            <a:r>
              <a:rPr lang="pt-BR" sz="3000" b="1" strike="noStrike" spc="-1">
                <a:solidFill>
                  <a:srgbClr val="000000"/>
                </a:solidFill>
                <a:latin typeface="Arial" panose="020B0604020202020204"/>
                <a:ea typeface="Droid Sans Fallback" panose="020B0502000000000001" charset="-122"/>
              </a:rPr>
              <a:t>, como ruas, grupo de pessoas, mistura de  </a:t>
            </a:r>
            <a:endParaRPr lang="pt-BR" sz="3000" b="0" strike="noStrike" spc="-1">
              <a:solidFill>
                <a:srgbClr val="000000"/>
              </a:solidFill>
              <a:latin typeface="Arial" panose="020B0604020202020204"/>
            </a:endParaRPr>
          </a:p>
          <a:p>
            <a:r>
              <a:rPr lang="pt-BR" sz="3000" b="1" strike="noStrike" spc="-1">
                <a:solidFill>
                  <a:srgbClr val="000000"/>
                </a:solidFill>
                <a:latin typeface="Arial" panose="020B0604020202020204"/>
                <a:ea typeface="Droid Sans Fallback" panose="020B0502000000000001" charset="-122"/>
              </a:rPr>
              <a:t>      itens, etc.</a:t>
            </a:r>
            <a:endParaRPr lang="pt-BR" sz="3000" b="0" strike="noStrike" spc="-1">
              <a:solidFill>
                <a:srgbClr val="000000"/>
              </a:solidFill>
              <a:latin typeface="Arial" panose="020B0604020202020204"/>
            </a:endParaRPr>
          </a:p>
          <a:p>
            <a:r>
              <a:rPr lang="pt-BR" sz="3000" b="1" strike="noStrike" spc="-1">
                <a:solidFill>
                  <a:srgbClr val="000000"/>
                </a:solidFill>
                <a:latin typeface="Arial" panose="020B0604020202020204"/>
                <a:ea typeface="Droid Sans Fallback" panose="020B0502000000000001" charset="-122"/>
              </a:rPr>
              <a:t>      </a:t>
            </a:r>
            <a:r>
              <a:rPr lang="pt-BR" sz="3000" b="1" strike="noStrike" spc="-1">
                <a:solidFill>
                  <a:srgbClr val="000099"/>
                </a:solidFill>
                <a:latin typeface="Arial" panose="020B0604020202020204"/>
                <a:ea typeface="Droid Sans Fallback" panose="020B0502000000000001" charset="-122"/>
              </a:rPr>
              <a:t>Bom contraste</a:t>
            </a:r>
            <a:r>
              <a:rPr lang="pt-BR" sz="3000" b="1" strike="noStrike" spc="-1">
                <a:solidFill>
                  <a:srgbClr val="000000"/>
                </a:solidFill>
                <a:latin typeface="Arial" panose="020B0604020202020204"/>
                <a:ea typeface="Droid Sans Fallback" panose="020B0502000000000001" charset="-122"/>
              </a:rPr>
              <a:t>, ou seja, partes claras e escuras bem definidas.</a:t>
            </a:r>
            <a:endParaRPr lang="pt-BR" sz="3000" b="0" strike="noStrike" spc="-1">
              <a:solidFill>
                <a:srgbClr val="000000"/>
              </a:solidFill>
              <a:latin typeface="Arial" panose="020B0604020202020204"/>
            </a:endParaRPr>
          </a:p>
          <a:p>
            <a:r>
              <a:rPr lang="pt-BR" sz="3000" b="1" strike="noStrike" spc="-1">
                <a:solidFill>
                  <a:srgbClr val="000000"/>
                </a:solidFill>
                <a:latin typeface="Arial" panose="020B0604020202020204"/>
                <a:ea typeface="Droid Sans Fallback" panose="020B0502000000000001" charset="-122"/>
              </a:rPr>
              <a:t>      </a:t>
            </a:r>
            <a:r>
              <a:rPr lang="pt-BR" sz="3000" b="1" strike="noStrike" spc="-1">
                <a:solidFill>
                  <a:srgbClr val="000099"/>
                </a:solidFill>
                <a:latin typeface="Arial" panose="020B0604020202020204"/>
                <a:ea typeface="Droid Sans Fallback" panose="020B0502000000000001" charset="-122"/>
              </a:rPr>
              <a:t>Sem padrões repetitivos</a:t>
            </a:r>
            <a:r>
              <a:rPr lang="pt-BR" sz="3000" b="1" strike="noStrike" spc="-1">
                <a:solidFill>
                  <a:srgbClr val="000000"/>
                </a:solidFill>
                <a:latin typeface="Arial" panose="020B0604020202020204"/>
                <a:ea typeface="Droid Sans Fallback" panose="020B0502000000000001" charset="-122"/>
              </a:rPr>
              <a:t>. Um chão gramado daria uma imagem </a:t>
            </a:r>
            <a:endParaRPr lang="pt-BR" sz="3000" b="0" strike="noStrike" spc="-1">
              <a:solidFill>
                <a:srgbClr val="000000"/>
              </a:solidFill>
              <a:latin typeface="Arial" panose="020B0604020202020204"/>
            </a:endParaRPr>
          </a:p>
          <a:p>
            <a:r>
              <a:rPr lang="pt-BR" sz="3000" b="1" strike="noStrike" spc="-1">
                <a:solidFill>
                  <a:srgbClr val="000000"/>
                </a:solidFill>
                <a:latin typeface="Arial" panose="020B0604020202020204"/>
                <a:ea typeface="Droid Sans Fallback" panose="020B0502000000000001" charset="-122"/>
              </a:rPr>
              <a:t>      ruim, por exemplo.</a:t>
            </a:r>
            <a:endParaRPr lang="pt-BR" sz="3000" b="0" strike="noStrike" spc="-1">
              <a:solidFill>
                <a:srgbClr val="000000"/>
              </a:solidFill>
              <a:latin typeface="Arial" panose="020B0604020202020204"/>
            </a:endParaRPr>
          </a:p>
          <a:p>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00"/>
                </a:solidFill>
                <a:latin typeface="Arial" panose="020B0604020202020204"/>
                <a:ea typeface="Droid Sans Fallback" panose="020B0502000000000001" charset="-122"/>
              </a:rPr>
              <a:t>Existe exemplo de projeto para </a:t>
            </a:r>
            <a:r>
              <a:rPr lang="pt-BR" sz="3000" b="1" i="1" strike="noStrike" spc="-1">
                <a:solidFill>
                  <a:srgbClr val="000099"/>
                </a:solidFill>
                <a:latin typeface="Arial" panose="020B0604020202020204"/>
                <a:ea typeface="Droid Sans Fallback" panose="020B0502000000000001" charset="-122"/>
                <a:hlinkClick r:id="rId1" tooltip="" action="ppaction://hlinkfile"/>
              </a:rPr>
              <a:t>download</a:t>
            </a:r>
            <a:r>
              <a:rPr lang="pt-BR" sz="3000" b="1" strike="noStrike" spc="-1">
                <a:solidFill>
                  <a:srgbClr val="000099"/>
                </a:solidFill>
                <a:latin typeface="Arial" panose="020B0604020202020204"/>
                <a:ea typeface="Droid Sans Fallback" panose="020B0502000000000001" charset="-122"/>
              </a:rPr>
              <a:t> no site da Vuforia.</a:t>
            </a:r>
            <a:endParaRPr lang="pt-BR" sz="30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1871595" y="1400275"/>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38"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139" name="TextShape 3"/>
          <p:cNvSpPr txBox="1"/>
          <p:nvPr/>
        </p:nvSpPr>
        <p:spPr>
          <a:xfrm>
            <a:off x="1943100" y="2623820"/>
            <a:ext cx="12338685" cy="7185025"/>
          </a:xfrm>
          <a:prstGeom prst="rect">
            <a:avLst/>
          </a:prstGeom>
          <a:noFill/>
          <a:ln>
            <a:noFill/>
          </a:ln>
        </p:spPr>
        <p:txBody>
          <a:bodyPr lIns="135023" tIns="70212" rIns="135023" bIns="70212" anchor="ctr">
            <a:normAutofit lnSpcReduction="10000"/>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PT" altLang="pt-BR" sz="3000" b="1" u="sng" strike="noStrike" spc="-1">
                <a:solidFill>
                  <a:srgbClr val="000000"/>
                </a:solidFill>
                <a:latin typeface="Arial" panose="020B0604020202020204"/>
              </a:rPr>
              <a:t>Projeto inicial:</a:t>
            </a:r>
            <a:endParaRPr lang="pt-PT" altLang="pt-BR" sz="3000" b="1" u="sng"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endParaRPr lang="pt-PT" altLang="pt-BR" sz="3000" b="1" u="sng"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PT" altLang="pt-BR" sz="3000" b="0" strike="noStrike" spc="-1">
                <a:solidFill>
                  <a:srgbClr val="000000"/>
                </a:solidFill>
                <a:latin typeface="Arial" panose="020B0604020202020204"/>
              </a:rPr>
              <a:t>1- Cria sua conta de desenvolvedor no site vuforia. </a:t>
            </a:r>
            <a:endParaRPr lang="pt-PT" alt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PT" altLang="pt-BR" sz="3000" b="0" strike="noStrike" spc="-1">
                <a:solidFill>
                  <a:srgbClr val="000000"/>
                </a:solidFill>
                <a:latin typeface="Arial" panose="020B0604020202020204"/>
              </a:rPr>
              <a:t>2 - Baixe o projeto de exemplo, que lida com Image Targets.</a:t>
            </a:r>
            <a:endParaRPr lang="pt-PT" alt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PT" altLang="pt-BR" sz="3000" b="0" strike="noStrike" spc="-1">
                <a:solidFill>
                  <a:srgbClr val="000000"/>
                </a:solidFill>
                <a:latin typeface="Arial" panose="020B0604020202020204"/>
              </a:rPr>
              <a:t>3 - Crie uma license key no site Vuforia (plano básico).</a:t>
            </a:r>
            <a:endParaRPr lang="pt-PT" alt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PT" altLang="pt-BR" sz="3000" b="0" strike="noStrike" spc="-1">
                <a:solidFill>
                  <a:srgbClr val="000000"/>
                </a:solidFill>
                <a:latin typeface="Arial" panose="020B0604020202020204"/>
              </a:rPr>
              <a:t>4 - Copie a license key para o código do projteo. Vide classe </a:t>
            </a:r>
            <a:r>
              <a:rPr lang="pt-PT" altLang="pt-BR" sz="3000" b="0" strike="noStrike" spc="-1">
                <a:gradFill>
                  <a:gsLst>
                    <a:gs pos="0">
                      <a:srgbClr val="007BD3"/>
                    </a:gs>
                    <a:gs pos="100000">
                      <a:srgbClr val="034373"/>
                    </a:gs>
                  </a:gsLst>
                  <a:lin scaled="0"/>
                </a:gradFill>
                <a:latin typeface="Arial" panose="020B0604020202020204"/>
              </a:rPr>
              <a:t>AppController.cpp.</a:t>
            </a:r>
            <a:endParaRPr lang="pt-PT" alt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PT" altLang="pt-BR" sz="3000" b="0" strike="noStrike" spc="-1">
                <a:solidFill>
                  <a:srgbClr val="000000"/>
                </a:solidFill>
                <a:latin typeface="Arial" panose="020B0604020202020204"/>
              </a:rPr>
              <a:t>5 - Imprimir a image target.</a:t>
            </a:r>
            <a:endParaRPr lang="pt-PT" alt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PT" altLang="pt-BR" sz="3000" b="0" strike="noStrike" spc="-1">
                <a:solidFill>
                  <a:srgbClr val="000000"/>
                </a:solidFill>
                <a:latin typeface="Arial" panose="020B0604020202020204"/>
              </a:rPr>
              <a:t>6 - Compilar o projeto e instalar no celular.</a:t>
            </a:r>
            <a:endParaRPr lang="pt-PT" alt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PT" altLang="pt-BR" sz="3000" b="0" strike="noStrike" spc="-1">
                <a:solidFill>
                  <a:srgbClr val="000000"/>
                </a:solidFill>
                <a:latin typeface="Arial" panose="020B0604020202020204"/>
              </a:rPr>
              <a:t>7 - Testar.</a:t>
            </a:r>
            <a:endParaRPr lang="pt-PT" alt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endParaRPr lang="pt-PT" alt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PT" altLang="pt-BR" sz="3000" b="0" strike="noStrike" spc="-1">
                <a:solidFill>
                  <a:srgbClr val="000000"/>
                </a:solidFill>
                <a:latin typeface="Arial" panose="020B0604020202020204"/>
              </a:rPr>
              <a:t>Essa license key é o plano Básico. Com ela o Vuforia controla certas limitações de funções.</a:t>
            </a:r>
            <a:endParaRPr lang="pt-PT" altLang="pt-BR" sz="30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1"/>
          <p:cNvSpPr txBox="1"/>
          <p:nvPr/>
        </p:nvSpPr>
        <p:spPr>
          <a:xfrm>
            <a:off x="2231640" y="1616175"/>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41"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142" name="TextShape 3"/>
          <p:cNvSpPr txBox="1"/>
          <p:nvPr/>
        </p:nvSpPr>
        <p:spPr>
          <a:xfrm>
            <a:off x="2375535" y="2407920"/>
            <a:ext cx="11459210" cy="7669530"/>
          </a:xfrm>
          <a:prstGeom prst="rect">
            <a:avLst/>
          </a:prstGeom>
          <a:noFill/>
          <a:ln>
            <a:noFill/>
          </a:ln>
        </p:spPr>
        <p:txBody>
          <a:bodyPr lIns="135023" tIns="70212" rIns="135023" bIns="70212" anchor="ctr">
            <a:normAutofit/>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99"/>
                </a:solidFill>
                <a:latin typeface="Arial" panose="020B0604020202020204"/>
                <a:ea typeface="Droid Sans Fallback" panose="020B0502000000000001" charset="-122"/>
              </a:rPr>
              <a:t>Imagens planas obtidas em tempo de desenvolvimento.</a:t>
            </a:r>
            <a:r>
              <a:rPr lang="pt-BR" sz="3000" b="1" strike="noStrike" spc="-1">
                <a:solidFill>
                  <a:srgbClr val="000000"/>
                </a:solidFill>
                <a:latin typeface="Arial" panose="020B0604020202020204"/>
                <a:ea typeface="Droid Sans Fallback" panose="020B0502000000000001" charset="-122"/>
              </a:rPr>
              <a:t> </a:t>
            </a: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endParaRPr lang="pt-BR" sz="3000" b="0" strike="noStrike" spc="-1">
              <a:solidFill>
                <a:srgbClr val="000000"/>
              </a:solidFill>
              <a:latin typeface="Arial" panose="020B0604020202020204"/>
            </a:endParaRPr>
          </a:p>
        </p:txBody>
      </p:sp>
      <p:pic>
        <p:nvPicPr>
          <p:cNvPr id="143" name="Picture 142"/>
          <p:cNvPicPr/>
          <p:nvPr/>
        </p:nvPicPr>
        <p:blipFill>
          <a:blip r:embed="rId1"/>
          <a:stretch>
            <a:fillRect/>
          </a:stretch>
        </p:blipFill>
        <p:spPr>
          <a:xfrm>
            <a:off x="5543757" y="2767713"/>
            <a:ext cx="4434716" cy="2824694"/>
          </a:xfrm>
          <a:prstGeom prst="rect">
            <a:avLst/>
          </a:prstGeom>
          <a:ln>
            <a:noFill/>
          </a:ln>
        </p:spPr>
      </p:pic>
      <p:pic>
        <p:nvPicPr>
          <p:cNvPr id="144" name="Picture 143"/>
          <p:cNvPicPr/>
          <p:nvPr/>
        </p:nvPicPr>
        <p:blipFill>
          <a:blip r:embed="rId2"/>
          <a:stretch>
            <a:fillRect/>
          </a:stretch>
        </p:blipFill>
        <p:spPr>
          <a:xfrm>
            <a:off x="4751700" y="6368721"/>
            <a:ext cx="5889190" cy="3276213"/>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2015740" y="1543785"/>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47" name="TextShape 3"/>
          <p:cNvSpPr txBox="1"/>
          <p:nvPr/>
        </p:nvSpPr>
        <p:spPr>
          <a:xfrm>
            <a:off x="2231390" y="2407920"/>
            <a:ext cx="10351135" cy="887730"/>
          </a:xfrm>
          <a:prstGeom prst="rect">
            <a:avLst/>
          </a:prstGeom>
          <a:noFill/>
          <a:ln>
            <a:noFill/>
          </a:ln>
        </p:spPr>
        <p:txBody>
          <a:bodyPr lIns="135023" tIns="70212" rIns="135023" bIns="70212" anchor="ctr">
            <a:normAutofit/>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3333CC"/>
                </a:solidFill>
                <a:latin typeface="Arial" panose="020B0604020202020204"/>
                <a:ea typeface="Droid Sans Fallback" panose="020B0502000000000001" charset="-122"/>
              </a:rPr>
              <a:t>Características das imagens alvo (marcadores)</a:t>
            </a:r>
            <a:endParaRPr lang="pt-BR" sz="3000" b="0" strike="noStrike" spc="-1">
              <a:solidFill>
                <a:srgbClr val="000000"/>
              </a:solidFill>
              <a:latin typeface="Arial" panose="020B0604020202020204"/>
            </a:endParaRPr>
          </a:p>
        </p:txBody>
      </p:sp>
      <p:pic>
        <p:nvPicPr>
          <p:cNvPr id="148" name="Picture 147"/>
          <p:cNvPicPr/>
          <p:nvPr/>
        </p:nvPicPr>
        <p:blipFill>
          <a:blip r:embed="rId1"/>
          <a:stretch>
            <a:fillRect/>
          </a:stretch>
        </p:blipFill>
        <p:spPr>
          <a:xfrm>
            <a:off x="2158849" y="3632209"/>
            <a:ext cx="12460519" cy="5186527"/>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Shape 1"/>
          <p:cNvSpPr txBox="1"/>
          <p:nvPr/>
        </p:nvSpPr>
        <p:spPr>
          <a:xfrm>
            <a:off x="2877284" y="1768809"/>
            <a:ext cx="13015737" cy="457460"/>
          </a:xfrm>
          <a:prstGeom prst="rect">
            <a:avLst/>
          </a:prstGeom>
          <a:noFill/>
          <a:ln>
            <a:noFill/>
          </a:ln>
        </p:spPr>
        <p:txBody>
          <a:bodyPr anchor="ctr">
            <a:noAutofit/>
          </a:bodyPr>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3600" b="1" strike="noStrike" spc="-1">
                <a:solidFill>
                  <a:srgbClr val="3333CC"/>
                </a:solidFill>
                <a:latin typeface="Arial" panose="020B0604020202020204"/>
              </a:rPr>
              <a:t>Introdução</a:t>
            </a:r>
            <a:endParaRPr lang="pt-BR" sz="3600" b="1" strike="noStrike" spc="-1">
              <a:solidFill>
                <a:srgbClr val="000000"/>
              </a:solidFill>
              <a:latin typeface="Arial" panose="020B0604020202020204"/>
            </a:endParaRPr>
          </a:p>
        </p:txBody>
      </p:sp>
      <p:sp>
        <p:nvSpPr>
          <p:cNvPr id="54" name="CustomShape 2"/>
          <p:cNvSpPr/>
          <p:nvPr/>
        </p:nvSpPr>
        <p:spPr>
          <a:xfrm>
            <a:off x="2742565" y="2443480"/>
            <a:ext cx="13260705" cy="6659245"/>
          </a:xfrm>
          <a:prstGeom prst="rect">
            <a:avLst/>
          </a:prstGeom>
          <a:noFill/>
          <a:ln>
            <a:noFill/>
          </a:ln>
        </p:spPr>
        <p:style>
          <a:lnRef idx="0">
            <a:srgbClr val="FFFFFF"/>
          </a:lnRef>
          <a:fillRef idx="0">
            <a:srgbClr val="FFFFFF"/>
          </a:fillRef>
          <a:effectRef idx="0">
            <a:srgbClr val="FFFFFF"/>
          </a:effectRef>
          <a:fontRef idx="minor"/>
        </p:style>
        <p:txBody>
          <a:bodyPr lIns="154467" tIns="77233" rIns="154467" bIns="77233">
            <a:normAutofit/>
          </a:bodyPr>
          <a:p>
            <a:pPr indent="0" algn="just">
              <a:lnSpc>
                <a:spcPct val="90000"/>
              </a:lnSpc>
              <a:spcBef>
                <a:spcPts val="1125"/>
              </a:spcBef>
              <a:buClr>
                <a:srgbClr val="3333CC"/>
              </a:buClr>
              <a:buFont typeface="Arial" panose="020B0604020202020204"/>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700" b="0" strike="noStrike" spc="-1">
                <a:solidFill>
                  <a:srgbClr val="3333CC"/>
                </a:solidFill>
                <a:latin typeface="Arial" panose="020B0604020202020204"/>
              </a:rPr>
              <a:t>Objetivos </a:t>
            </a:r>
            <a:endParaRPr lang="pt-BR" sz="2700" b="1" strike="noStrike" spc="-1">
              <a:solidFill>
                <a:srgbClr val="3333CC"/>
              </a:solidFill>
              <a:latin typeface="Arial" panose="020B0604020202020204"/>
            </a:endParaRPr>
          </a:p>
          <a:p>
            <a:pPr marL="342900" indent="-342900" algn="just">
              <a:lnSpc>
                <a:spcPct val="90000"/>
              </a:lnSpc>
              <a:spcBef>
                <a:spcPts val="1125"/>
              </a:spcBef>
              <a:buClr>
                <a:srgbClr val="3333CC"/>
              </a:buClr>
              <a:buFont typeface="Arial" panose="020B0604020202020204"/>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700" b="0" strike="noStrike" spc="-1">
                <a:solidFill>
                  <a:srgbClr val="3333CC"/>
                </a:solidFill>
                <a:latin typeface="Arial" panose="020B0604020202020204"/>
              </a:rPr>
              <a:t>- Mostrar </a:t>
            </a:r>
            <a:r>
              <a:rPr lang="pt-BR" sz="2700" b="1" strike="noStrike" spc="-1">
                <a:solidFill>
                  <a:srgbClr val="3333CC"/>
                </a:solidFill>
                <a:latin typeface="Arial" panose="020B0604020202020204"/>
              </a:rPr>
              <a:t>o que é</a:t>
            </a:r>
            <a:r>
              <a:rPr lang="pt-BR" sz="2700" b="0" strike="noStrike" spc="-1">
                <a:solidFill>
                  <a:srgbClr val="3333CC"/>
                </a:solidFill>
                <a:latin typeface="Arial" panose="020B0604020202020204"/>
              </a:rPr>
              <a:t> Realidade Aumentada (RA)</a:t>
            </a:r>
            <a:endParaRPr lang="pt-BR" sz="2700" b="1" strike="noStrike" spc="-1">
              <a:solidFill>
                <a:srgbClr val="3333CC"/>
              </a:solidFill>
              <a:latin typeface="Arial" panose="020B0604020202020204"/>
            </a:endParaRPr>
          </a:p>
          <a:p>
            <a:pPr marL="342900" indent="-342900" algn="just">
              <a:lnSpc>
                <a:spcPct val="90000"/>
              </a:lnSpc>
              <a:spcBef>
                <a:spcPts val="1125"/>
              </a:spcBef>
              <a:buClr>
                <a:srgbClr val="3333CC"/>
              </a:buClr>
              <a:buFont typeface="Arial" panose="020B0604020202020204"/>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700" b="0" strike="noStrike" spc="-1">
                <a:solidFill>
                  <a:srgbClr val="3333CC"/>
                </a:solidFill>
                <a:latin typeface="Arial" panose="020B0604020202020204"/>
              </a:rPr>
              <a:t>- Mostrar a </a:t>
            </a:r>
            <a:r>
              <a:rPr lang="pt-BR" sz="2700" b="1" strike="noStrike" spc="-1">
                <a:solidFill>
                  <a:srgbClr val="3333CC"/>
                </a:solidFill>
                <a:latin typeface="Arial" panose="020B0604020202020204"/>
              </a:rPr>
              <a:t>aplicabilidade</a:t>
            </a:r>
            <a:r>
              <a:rPr lang="pt-BR" sz="2700" b="0" strike="noStrike" spc="-1">
                <a:solidFill>
                  <a:srgbClr val="3333CC"/>
                </a:solidFill>
                <a:latin typeface="Arial" panose="020B0604020202020204"/>
              </a:rPr>
              <a:t> da RA</a:t>
            </a:r>
            <a:endParaRPr lang="pt-BR" sz="2700" b="1" strike="noStrike" spc="-1">
              <a:solidFill>
                <a:srgbClr val="3333CC"/>
              </a:solidFill>
              <a:latin typeface="Arial" panose="020B0604020202020204"/>
            </a:endParaRPr>
          </a:p>
          <a:p>
            <a:pPr marL="342900" indent="-342900" algn="just">
              <a:lnSpc>
                <a:spcPct val="90000"/>
              </a:lnSpc>
              <a:spcBef>
                <a:spcPts val="1125"/>
              </a:spcBef>
              <a:buClr>
                <a:srgbClr val="3333CC"/>
              </a:buClr>
              <a:buFont typeface="Arial" panose="020B0604020202020204"/>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700" b="0" strike="noStrike" spc="-1">
                <a:solidFill>
                  <a:srgbClr val="3333CC"/>
                </a:solidFill>
                <a:latin typeface="Arial" panose="020B0604020202020204"/>
              </a:rPr>
              <a:t>- Comentar sobre </a:t>
            </a:r>
            <a:r>
              <a:rPr lang="pt-BR" sz="2700" b="1" strike="noStrike" spc="-1">
                <a:solidFill>
                  <a:srgbClr val="3333CC"/>
                </a:solidFill>
                <a:latin typeface="Arial" panose="020B0604020202020204"/>
              </a:rPr>
              <a:t>partes da tecnologia</a:t>
            </a:r>
            <a:r>
              <a:rPr lang="pt-BR" sz="2700" b="0" strike="noStrike" spc="-1">
                <a:solidFill>
                  <a:srgbClr val="3333CC"/>
                </a:solidFill>
                <a:latin typeface="Arial" panose="020B0604020202020204"/>
              </a:rPr>
              <a:t> de RA</a:t>
            </a:r>
            <a:endParaRPr lang="pt-BR" sz="2700" b="1" strike="noStrike" spc="-1">
              <a:solidFill>
                <a:srgbClr val="3333CC"/>
              </a:solidFill>
              <a:latin typeface="Arial" panose="020B0604020202020204"/>
            </a:endParaRPr>
          </a:p>
          <a:p>
            <a:pPr marL="342900" indent="-342900" algn="just">
              <a:lnSpc>
                <a:spcPct val="90000"/>
              </a:lnSpc>
              <a:spcBef>
                <a:spcPts val="1125"/>
              </a:spcBef>
              <a:buClr>
                <a:srgbClr val="3333CC"/>
              </a:buClr>
              <a:buFont typeface="Arial" panose="020B0604020202020204"/>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700" b="0" strike="noStrike" spc="-1">
                <a:solidFill>
                  <a:srgbClr val="3333CC"/>
                </a:solidFill>
                <a:latin typeface="Arial" panose="020B0604020202020204"/>
              </a:rPr>
              <a:t>- Criar </a:t>
            </a:r>
            <a:r>
              <a:rPr lang="pt-BR" sz="2700" b="1" strike="noStrike" spc="-1">
                <a:solidFill>
                  <a:srgbClr val="3333CC"/>
                </a:solidFill>
                <a:latin typeface="Arial" panose="020B0604020202020204"/>
              </a:rPr>
              <a:t>oportunidades de pesquisas</a:t>
            </a:r>
            <a:r>
              <a:rPr lang="pt-BR" sz="2700" b="0" strike="noStrike" spc="-1">
                <a:solidFill>
                  <a:srgbClr val="3333CC"/>
                </a:solidFill>
                <a:latin typeface="Arial" panose="020B0604020202020204"/>
              </a:rPr>
              <a:t> em assuntos relacionados</a:t>
            </a:r>
            <a:endParaRPr lang="pt-BR" sz="2700" b="1" strike="noStrike" spc="-1">
              <a:solidFill>
                <a:srgbClr val="3333CC"/>
              </a:solidFill>
              <a:latin typeface="Arial" panose="020B0604020202020204"/>
            </a:endParaRPr>
          </a:p>
          <a:p>
            <a:pPr marL="342900" indent="-342900" algn="just">
              <a:lnSpc>
                <a:spcPct val="90000"/>
              </a:lnSpc>
              <a:spcBef>
                <a:spcPts val="1125"/>
              </a:spcBef>
              <a:buClr>
                <a:srgbClr val="3333CC"/>
              </a:buClr>
              <a:buFont typeface="Arial" panose="020B0604020202020204"/>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700" b="0" strike="noStrike" spc="-1">
                <a:solidFill>
                  <a:srgbClr val="3333CC"/>
                </a:solidFill>
                <a:latin typeface="Arial" panose="020B0604020202020204"/>
              </a:rPr>
              <a:t>- Mostrar </a:t>
            </a:r>
            <a:r>
              <a:rPr lang="pt-BR" sz="2700" b="1" strike="noStrike" spc="-1">
                <a:solidFill>
                  <a:srgbClr val="3333CC"/>
                </a:solidFill>
                <a:latin typeface="Arial" panose="020B0604020202020204"/>
              </a:rPr>
              <a:t>Vuforia</a:t>
            </a:r>
            <a:endParaRPr lang="pt-BR" sz="2700" b="1" strike="noStrike" spc="-1">
              <a:solidFill>
                <a:srgbClr val="3333CC"/>
              </a:solidFill>
              <a:latin typeface="Arial" panose="020B0604020202020204"/>
            </a:endParaRPr>
          </a:p>
          <a:p>
            <a:pPr marL="342900" indent="-342900" algn="just">
              <a:lnSpc>
                <a:spcPct val="90000"/>
              </a:lnSpc>
              <a:spcBef>
                <a:spcPts val="1125"/>
              </a:spcBef>
              <a:buClr>
                <a:srgbClr val="3333CC"/>
              </a:buClr>
              <a:buFont typeface="Arial" panose="020B0604020202020204"/>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700" b="0" strike="noStrike" spc="-1">
                <a:solidFill>
                  <a:srgbClr val="3333CC"/>
                </a:solidFill>
                <a:latin typeface="Arial" panose="020B0604020202020204"/>
              </a:rPr>
              <a:t>- Mostrar </a:t>
            </a:r>
            <a:r>
              <a:rPr lang="pt-BR" sz="2700" b="1" strike="noStrike" spc="-1">
                <a:solidFill>
                  <a:srgbClr val="3333CC"/>
                </a:solidFill>
                <a:latin typeface="Arial" panose="020B0604020202020204"/>
              </a:rPr>
              <a:t>Wikitude</a:t>
            </a:r>
            <a:endParaRPr lang="pt-BR" sz="2700" b="1" strike="noStrike" spc="-1">
              <a:solidFill>
                <a:srgbClr val="3333CC"/>
              </a:solidFill>
              <a:latin typeface="Arial" panose="020B0604020202020204"/>
            </a:endParaRPr>
          </a:p>
          <a:p>
            <a:pPr indent="0" algn="just">
              <a:lnSpc>
                <a:spcPct val="90000"/>
              </a:lnSpc>
              <a:spcBef>
                <a:spcPts val="1125"/>
              </a:spcBef>
              <a:buClr>
                <a:srgbClr val="3333CC"/>
              </a:buClr>
              <a:buFont typeface="Arial" panose="020B0604020202020204"/>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2700" b="1" strike="noStrike" spc="-1">
              <a:solidFill>
                <a:srgbClr val="3333CC"/>
              </a:solidFill>
              <a:latin typeface="Arial" panose="020B0604020202020204"/>
            </a:endParaRPr>
          </a:p>
          <a:p>
            <a:pPr indent="0" algn="just">
              <a:lnSpc>
                <a:spcPct val="90000"/>
              </a:lnSpc>
              <a:spcBef>
                <a:spcPts val="1125"/>
              </a:spcBef>
              <a:buClr>
                <a:srgbClr val="3333CC"/>
              </a:buClr>
              <a:buFont typeface="Arial" panose="020B0604020202020204"/>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700" b="0" strike="noStrike" spc="-1">
                <a:solidFill>
                  <a:srgbClr val="3333CC"/>
                </a:solidFill>
                <a:latin typeface="Arial" panose="020B0604020202020204"/>
              </a:rPr>
              <a:t>Motivação</a:t>
            </a:r>
            <a:endParaRPr lang="pt-BR" sz="2700" b="1" strike="noStrike" spc="-1">
              <a:solidFill>
                <a:srgbClr val="3333CC"/>
              </a:solidFill>
              <a:latin typeface="Arial" panose="020B0604020202020204"/>
            </a:endParaRPr>
          </a:p>
          <a:p>
            <a:pPr marL="342900" indent="-342900" algn="just">
              <a:lnSpc>
                <a:spcPct val="90000"/>
              </a:lnSpc>
              <a:spcBef>
                <a:spcPts val="1125"/>
              </a:spcBef>
              <a:buClr>
                <a:srgbClr val="3333CC"/>
              </a:buClr>
              <a:buFont typeface="Arial" panose="020B0604020202020204"/>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2700" b="0" strike="noStrike" spc="-1">
                <a:solidFill>
                  <a:srgbClr val="3333CC"/>
                </a:solidFill>
                <a:latin typeface="Arial" panose="020B0604020202020204"/>
              </a:rPr>
              <a:t>Existência de </a:t>
            </a:r>
            <a:r>
              <a:rPr lang="pt-BR" sz="2700" b="1" strike="noStrike" spc="-1">
                <a:solidFill>
                  <a:srgbClr val="3333CC"/>
                </a:solidFill>
                <a:latin typeface="Arial" panose="020B0604020202020204"/>
              </a:rPr>
              <a:t>demanda reprimida</a:t>
            </a:r>
            <a:r>
              <a:rPr lang="pt-BR" sz="2700" b="0" strike="noStrike" spc="-1">
                <a:solidFill>
                  <a:srgbClr val="3333CC"/>
                </a:solidFill>
                <a:latin typeface="Arial" panose="020B0604020202020204"/>
              </a:rPr>
              <a:t> para projetos de RA, beleza da tecnologia, relação com </a:t>
            </a:r>
            <a:r>
              <a:rPr lang="pt-BR" sz="2700" b="0" i="1" strike="noStrike" spc="-1">
                <a:solidFill>
                  <a:srgbClr val="3333CC"/>
                </a:solidFill>
                <a:latin typeface="Arial" panose="020B0604020202020204"/>
              </a:rPr>
              <a:t>smart glasses</a:t>
            </a:r>
            <a:r>
              <a:rPr lang="pt-BR" sz="2700" b="0" strike="noStrike" spc="-1">
                <a:solidFill>
                  <a:srgbClr val="3333CC"/>
                </a:solidFill>
                <a:latin typeface="Arial" panose="020B0604020202020204"/>
              </a:rPr>
              <a:t>, várias </a:t>
            </a:r>
            <a:r>
              <a:rPr lang="pt-BR" sz="2700" b="1" strike="noStrike" spc="-1">
                <a:solidFill>
                  <a:srgbClr val="3333CC"/>
                </a:solidFill>
                <a:latin typeface="Arial" panose="020B0604020202020204"/>
              </a:rPr>
              <a:t>possibilidades de pesquisas e/ou propostas de projetos</a:t>
            </a:r>
            <a:r>
              <a:rPr lang="pt-BR" sz="2700" b="0" strike="noStrike" spc="-1">
                <a:solidFill>
                  <a:srgbClr val="3333CC"/>
                </a:solidFill>
                <a:latin typeface="Arial" panose="020B0604020202020204"/>
              </a:rPr>
              <a:t>, possibilidades de </a:t>
            </a:r>
            <a:r>
              <a:rPr lang="pt-BR" sz="2700" b="1" strike="noStrike" spc="-1">
                <a:solidFill>
                  <a:srgbClr val="3333CC"/>
                </a:solidFill>
                <a:latin typeface="Arial" panose="020B0604020202020204"/>
              </a:rPr>
              <a:t>inovação com RA</a:t>
            </a:r>
            <a:r>
              <a:rPr lang="pt-BR" sz="2700" b="0" strike="noStrike" spc="-1">
                <a:solidFill>
                  <a:srgbClr val="3333CC"/>
                </a:solidFill>
                <a:latin typeface="Arial" panose="020B0604020202020204"/>
              </a:rPr>
              <a:t>. </a:t>
            </a:r>
            <a:endParaRPr lang="pt-BR" sz="2700" b="1" strike="noStrike" spc="-1">
              <a:solidFill>
                <a:srgbClr val="3333CC"/>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Shape 1"/>
          <p:cNvSpPr txBox="1"/>
          <p:nvPr/>
        </p:nvSpPr>
        <p:spPr>
          <a:xfrm>
            <a:off x="2015740" y="1327885"/>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50"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151" name="TextShape 3"/>
          <p:cNvSpPr txBox="1"/>
          <p:nvPr/>
        </p:nvSpPr>
        <p:spPr>
          <a:xfrm>
            <a:off x="2586355" y="2336165"/>
            <a:ext cx="10519410" cy="859155"/>
          </a:xfrm>
          <a:prstGeom prst="rect">
            <a:avLst/>
          </a:prstGeom>
          <a:noFill/>
          <a:ln>
            <a:noFill/>
          </a:ln>
        </p:spPr>
        <p:txBody>
          <a:bodyPr lIns="135023" tIns="70212" rIns="135023" bIns="70212" anchor="ctr">
            <a:normAutofit/>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3333CC"/>
                </a:solidFill>
                <a:latin typeface="Arial" panose="020B0604020202020204"/>
                <a:ea typeface="Droid Sans Fallback" panose="020B0502000000000001" charset="-122"/>
              </a:rPr>
              <a:t>Características das imagens alvo (marcadores)</a:t>
            </a:r>
            <a:endParaRPr lang="pt-BR" sz="3000" b="0" strike="noStrike" spc="-1">
              <a:solidFill>
                <a:srgbClr val="000000"/>
              </a:solidFill>
              <a:latin typeface="Arial" panose="020B0604020202020204"/>
            </a:endParaRPr>
          </a:p>
        </p:txBody>
      </p:sp>
      <p:pic>
        <p:nvPicPr>
          <p:cNvPr id="152" name="Picture 151"/>
          <p:cNvPicPr/>
          <p:nvPr/>
        </p:nvPicPr>
        <p:blipFill>
          <a:blip r:embed="rId1"/>
          <a:stretch>
            <a:fillRect/>
          </a:stretch>
        </p:blipFill>
        <p:spPr>
          <a:xfrm>
            <a:off x="3445787" y="3632278"/>
            <a:ext cx="10231009" cy="58297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2087495" y="118374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54"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155" name="TextShape 3"/>
          <p:cNvSpPr txBox="1"/>
          <p:nvPr/>
        </p:nvSpPr>
        <p:spPr>
          <a:xfrm>
            <a:off x="2158849" y="2480556"/>
            <a:ext cx="12638211" cy="1188208"/>
          </a:xfrm>
          <a:prstGeom prst="rect">
            <a:avLst/>
          </a:prstGeom>
          <a:noFill/>
          <a:ln>
            <a:noFill/>
          </a:ln>
        </p:spPr>
        <p:txBody>
          <a:bodyPr lIns="135023" tIns="70212" rIns="135023" bIns="70212" anchor="ctr">
            <a:normAutofit/>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3333CC"/>
                </a:solidFill>
                <a:latin typeface="Arial" panose="020B0604020202020204"/>
                <a:ea typeface="Droid Sans Fallback" panose="020B0502000000000001" charset="-122"/>
              </a:rPr>
              <a:t>O </a:t>
            </a:r>
            <a:r>
              <a:rPr lang="pt-BR" sz="3000" b="1" i="1" strike="noStrike" spc="-1">
                <a:solidFill>
                  <a:srgbClr val="3333CC"/>
                </a:solidFill>
                <a:latin typeface="Arial" panose="020B0604020202020204"/>
                <a:ea typeface="Droid Sans Fallback" panose="020B0502000000000001" charset="-122"/>
              </a:rPr>
              <a:t>Target Manager </a:t>
            </a:r>
            <a:r>
              <a:rPr lang="pt-BR" sz="3000" b="1" strike="noStrike" spc="-1">
                <a:solidFill>
                  <a:srgbClr val="3333CC"/>
                </a:solidFill>
                <a:latin typeface="Arial" panose="020B0604020202020204"/>
                <a:ea typeface="Droid Sans Fallback" panose="020B0502000000000001" charset="-122"/>
              </a:rPr>
              <a:t>pode analisar uma imagem e dar uma nota a ela de 0 a 5.</a:t>
            </a:r>
            <a:endParaRPr lang="pt-BR" sz="3000" b="0" strike="noStrike" spc="-1">
              <a:solidFill>
                <a:srgbClr val="000000"/>
              </a:solidFill>
              <a:latin typeface="Arial" panose="020B0604020202020204"/>
            </a:endParaRPr>
          </a:p>
        </p:txBody>
      </p:sp>
      <p:pic>
        <p:nvPicPr>
          <p:cNvPr id="156" name="Picture 155"/>
          <p:cNvPicPr/>
          <p:nvPr/>
        </p:nvPicPr>
        <p:blipFill>
          <a:blip r:embed="rId1"/>
          <a:stretch>
            <a:fillRect/>
          </a:stretch>
        </p:blipFill>
        <p:spPr>
          <a:xfrm>
            <a:off x="3298161" y="4064147"/>
            <a:ext cx="10359552" cy="5000735"/>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2159250" y="1400275"/>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58"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159" name="TextShape 3"/>
          <p:cNvSpPr txBox="1"/>
          <p:nvPr/>
        </p:nvSpPr>
        <p:spPr>
          <a:xfrm>
            <a:off x="1942949" y="2480556"/>
            <a:ext cx="12638211" cy="1188208"/>
          </a:xfrm>
          <a:prstGeom prst="rect">
            <a:avLst/>
          </a:prstGeom>
          <a:noFill/>
          <a:ln>
            <a:noFill/>
          </a:ln>
        </p:spPr>
        <p:txBody>
          <a:bodyPr lIns="135023" tIns="70212" rIns="135023" bIns="70212" anchor="ctr">
            <a:normAutofit/>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3333CC"/>
                </a:solidFill>
                <a:latin typeface="Arial" panose="020B0604020202020204"/>
                <a:ea typeface="Droid Sans Fallback" panose="020B0502000000000001" charset="-122"/>
              </a:rPr>
              <a:t>Uma característica é uma ponta, ou algo que se aproxima disso, em contraste com a área ao redor.</a:t>
            </a:r>
            <a:endParaRPr lang="pt-BR" sz="3000" b="0" strike="noStrike" spc="-1">
              <a:solidFill>
                <a:srgbClr val="000000"/>
              </a:solidFill>
              <a:latin typeface="Arial" panose="020B0604020202020204"/>
            </a:endParaRPr>
          </a:p>
        </p:txBody>
      </p:sp>
      <p:pic>
        <p:nvPicPr>
          <p:cNvPr id="160" name="Picture 159"/>
          <p:cNvPicPr/>
          <p:nvPr/>
        </p:nvPicPr>
        <p:blipFill>
          <a:blip r:embed="rId1"/>
          <a:stretch>
            <a:fillRect/>
          </a:stretch>
        </p:blipFill>
        <p:spPr>
          <a:xfrm>
            <a:off x="3311496" y="4279939"/>
            <a:ext cx="10431385" cy="3900562"/>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62"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163" name="TextShape 3"/>
          <p:cNvSpPr txBox="1"/>
          <p:nvPr/>
        </p:nvSpPr>
        <p:spPr>
          <a:xfrm>
            <a:off x="2878939" y="2480556"/>
            <a:ext cx="12638211" cy="1188208"/>
          </a:xfrm>
          <a:prstGeom prst="rect">
            <a:avLst/>
          </a:prstGeom>
          <a:noFill/>
          <a:ln>
            <a:noFill/>
          </a:ln>
        </p:spPr>
        <p:txBody>
          <a:bodyPr lIns="135023" tIns="70212" rIns="135023" bIns="70212" anchor="ctr">
            <a:normAutofit/>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3333CC"/>
                </a:solidFill>
                <a:latin typeface="Arial" panose="020B0604020202020204"/>
                <a:ea typeface="Droid Sans Fallback" panose="020B0502000000000001" charset="-122"/>
              </a:rPr>
              <a:t>Essa imagem dará um marcador bom ou ruim?</a:t>
            </a: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endParaRPr lang="pt-BR" sz="3000" b="0" strike="noStrike" spc="-1">
              <a:solidFill>
                <a:srgbClr val="000000"/>
              </a:solidFill>
              <a:latin typeface="Arial" panose="020B0604020202020204"/>
            </a:endParaRPr>
          </a:p>
        </p:txBody>
      </p:sp>
      <p:pic>
        <p:nvPicPr>
          <p:cNvPr id="164" name="Picture 163"/>
          <p:cNvPicPr/>
          <p:nvPr/>
        </p:nvPicPr>
        <p:blipFill>
          <a:blip r:embed="rId1"/>
          <a:stretch>
            <a:fillRect/>
          </a:stretch>
        </p:blipFill>
        <p:spPr>
          <a:xfrm>
            <a:off x="5408707" y="4428775"/>
            <a:ext cx="6705813" cy="4536794"/>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66"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167" name="TextShape 3"/>
          <p:cNvSpPr txBox="1"/>
          <p:nvPr/>
        </p:nvSpPr>
        <p:spPr>
          <a:xfrm>
            <a:off x="2951329" y="2480556"/>
            <a:ext cx="12638211" cy="1188208"/>
          </a:xfrm>
          <a:prstGeom prst="rect">
            <a:avLst/>
          </a:prstGeom>
          <a:noFill/>
          <a:ln>
            <a:noFill/>
          </a:ln>
        </p:spPr>
        <p:txBody>
          <a:bodyPr lIns="135023" tIns="70212" rIns="135023" bIns="70212" anchor="ctr">
            <a:normAutofit/>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3333CC"/>
                </a:solidFill>
                <a:latin typeface="Arial" panose="020B0604020202020204"/>
                <a:ea typeface="Droid Sans Fallback" panose="020B0502000000000001" charset="-122"/>
              </a:rPr>
              <a:t>Essa imagem dará um marcador bom ou ruim?</a:t>
            </a: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endParaRPr lang="pt-BR" sz="3000" b="0" strike="noStrike" spc="-1">
              <a:solidFill>
                <a:srgbClr val="000000"/>
              </a:solidFill>
              <a:latin typeface="Arial" panose="020B0604020202020204"/>
            </a:endParaRPr>
          </a:p>
        </p:txBody>
      </p:sp>
      <p:pic>
        <p:nvPicPr>
          <p:cNvPr id="168" name="Picture 167"/>
          <p:cNvPicPr/>
          <p:nvPr/>
        </p:nvPicPr>
        <p:blipFill>
          <a:blip r:embed="rId1"/>
          <a:stretch>
            <a:fillRect/>
          </a:stretch>
        </p:blipFill>
        <p:spPr>
          <a:xfrm>
            <a:off x="5165664" y="4624829"/>
            <a:ext cx="8830545" cy="3157392"/>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70"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171" name="TextShape 3"/>
          <p:cNvSpPr txBox="1"/>
          <p:nvPr/>
        </p:nvSpPr>
        <p:spPr>
          <a:xfrm>
            <a:off x="2951329" y="2515481"/>
            <a:ext cx="12638211" cy="1620283"/>
          </a:xfrm>
          <a:prstGeom prst="rect">
            <a:avLst/>
          </a:prstGeom>
          <a:noFill/>
          <a:ln>
            <a:noFill/>
          </a:ln>
        </p:spPr>
        <p:txBody>
          <a:bodyPr lIns="135023" tIns="70212" rIns="135023" bIns="70212" anchor="ctr">
            <a:normAutofit/>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3333CC"/>
                </a:solidFill>
                <a:latin typeface="Arial" panose="020B0604020202020204"/>
                <a:ea typeface="Droid Sans Fallback" panose="020B0502000000000001" charset="-122"/>
              </a:rPr>
              <a:t>Essa imagem dará um marcador bom ou ruim?</a:t>
            </a: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00"/>
                </a:solidFill>
                <a:latin typeface="Arial" panose="020B0604020202020204"/>
                <a:ea typeface="Droid Sans Fallback" panose="020B0502000000000001" charset="-122"/>
              </a:rPr>
              <a:t>As imagens devem ser colocadas no</a:t>
            </a:r>
            <a:r>
              <a:rPr lang="pt-BR" sz="3000" b="1" i="1" strike="noStrike" spc="-1">
                <a:solidFill>
                  <a:srgbClr val="000000"/>
                </a:solidFill>
                <a:latin typeface="Arial" panose="020B0604020202020204"/>
                <a:ea typeface="Droid Sans Fallback" panose="020B0502000000000001" charset="-122"/>
              </a:rPr>
              <a:t> Targe Manage</a:t>
            </a:r>
            <a:r>
              <a:rPr lang="pt-BR" sz="3000" b="1" strike="noStrike" spc="-1">
                <a:solidFill>
                  <a:srgbClr val="000000"/>
                </a:solidFill>
                <a:latin typeface="Arial" panose="020B0604020202020204"/>
                <a:ea typeface="Droid Sans Fallback" panose="020B0502000000000001" charset="-122"/>
              </a:rPr>
              <a:t>r no formato </a:t>
            </a:r>
            <a:r>
              <a:rPr lang="pt-BR" sz="3000" b="1" strike="noStrike" spc="-1">
                <a:solidFill>
                  <a:srgbClr val="0000CC"/>
                </a:solidFill>
                <a:latin typeface="Arial" panose="020B0604020202020204"/>
                <a:ea typeface="Droid Sans Fallback" panose="020B0502000000000001" charset="-122"/>
              </a:rPr>
              <a:t>JPG</a:t>
            </a:r>
            <a:r>
              <a:rPr lang="pt-BR" sz="3000" b="1" strike="noStrike" spc="-1">
                <a:solidFill>
                  <a:srgbClr val="000000"/>
                </a:solidFill>
                <a:latin typeface="Arial" panose="020B0604020202020204"/>
                <a:ea typeface="Droid Sans Fallback" panose="020B0502000000000001" charset="-122"/>
              </a:rPr>
              <a:t> ou </a:t>
            </a:r>
            <a:r>
              <a:rPr lang="pt-BR" sz="3000" b="1" strike="noStrike" spc="-1">
                <a:solidFill>
                  <a:srgbClr val="0000CC"/>
                </a:solidFill>
                <a:latin typeface="Arial" panose="020B0604020202020204"/>
                <a:ea typeface="Droid Sans Fallback" panose="020B0502000000000001" charset="-122"/>
              </a:rPr>
              <a:t>PNG.</a:t>
            </a:r>
            <a:endParaRPr lang="pt-BR" sz="3000" b="0" strike="noStrike" spc="-1">
              <a:solidFill>
                <a:srgbClr val="000000"/>
              </a:solidFill>
              <a:latin typeface="Arial" panose="020B0604020202020204"/>
            </a:endParaRPr>
          </a:p>
        </p:txBody>
      </p:sp>
      <p:pic>
        <p:nvPicPr>
          <p:cNvPr id="172" name="Picture 171"/>
          <p:cNvPicPr/>
          <p:nvPr/>
        </p:nvPicPr>
        <p:blipFill>
          <a:blip r:embed="rId1"/>
          <a:stretch>
            <a:fillRect/>
          </a:stretch>
        </p:blipFill>
        <p:spPr>
          <a:xfrm>
            <a:off x="7055385" y="5216244"/>
            <a:ext cx="3814687" cy="41149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74"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175" name="TextShape 3"/>
          <p:cNvSpPr txBox="1"/>
          <p:nvPr/>
        </p:nvSpPr>
        <p:spPr>
          <a:xfrm>
            <a:off x="2951329" y="2515481"/>
            <a:ext cx="12638211" cy="1620283"/>
          </a:xfrm>
          <a:prstGeom prst="rect">
            <a:avLst/>
          </a:prstGeom>
          <a:noFill/>
          <a:ln>
            <a:noFill/>
          </a:ln>
        </p:spPr>
        <p:txBody>
          <a:bodyPr lIns="135023" tIns="70212" rIns="135023" bIns="70212" anchor="ctr">
            <a:normAutofit/>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3333CC"/>
                </a:solidFill>
                <a:latin typeface="Arial" panose="020B0604020202020204"/>
                <a:ea typeface="Droid Sans Fallback" panose="020B0502000000000001" charset="-122"/>
              </a:rPr>
              <a:t>Outra vantagem interessante da Vuforia é a possibilidade de inserir botões virtuais sobre as imagens alvo. </a:t>
            </a:r>
            <a:endParaRPr lang="pt-BR" sz="3000" b="0" strike="noStrike" spc="-1">
              <a:solidFill>
                <a:srgbClr val="000000"/>
              </a:solidFill>
              <a:latin typeface="Arial" panose="020B0604020202020204"/>
            </a:endParaRPr>
          </a:p>
        </p:txBody>
      </p:sp>
      <p:pic>
        <p:nvPicPr>
          <p:cNvPr id="176" name="Picture 175"/>
          <p:cNvPicPr/>
          <p:nvPr/>
        </p:nvPicPr>
        <p:blipFill>
          <a:blip r:embed="rId1"/>
          <a:stretch>
            <a:fillRect/>
          </a:stretch>
        </p:blipFill>
        <p:spPr>
          <a:xfrm>
            <a:off x="6879924" y="5102813"/>
            <a:ext cx="4586482" cy="3214642"/>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78"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179" name="TextShape 3"/>
          <p:cNvSpPr txBox="1"/>
          <p:nvPr/>
        </p:nvSpPr>
        <p:spPr>
          <a:xfrm>
            <a:off x="2951480" y="2515235"/>
            <a:ext cx="11456035" cy="5923280"/>
          </a:xfrm>
          <a:prstGeom prst="rect">
            <a:avLst/>
          </a:prstGeom>
          <a:noFill/>
          <a:ln>
            <a:noFill/>
          </a:ln>
        </p:spPr>
        <p:txBody>
          <a:bodyPr lIns="135023" tIns="70212" rIns="135023" bIns="70212" anchor="ctr">
            <a:normAutofit/>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3333CC"/>
                </a:solidFill>
                <a:latin typeface="Arial" panose="020B0604020202020204"/>
                <a:ea typeface="Droid Sans Fallback" panose="020B0502000000000001" charset="-122"/>
              </a:rPr>
              <a:t>Cilindros, caixas e textos</a:t>
            </a: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endParaRPr lang="pt-BR" sz="30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81"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182" name="TextShape 3"/>
          <p:cNvSpPr txBox="1"/>
          <p:nvPr/>
        </p:nvSpPr>
        <p:spPr>
          <a:xfrm>
            <a:off x="2951480" y="2515235"/>
            <a:ext cx="12638405" cy="1181100"/>
          </a:xfrm>
          <a:prstGeom prst="rect">
            <a:avLst/>
          </a:prstGeom>
          <a:noFill/>
          <a:ln>
            <a:noFill/>
          </a:ln>
        </p:spPr>
        <p:txBody>
          <a:bodyPr lIns="135023" tIns="70212" rIns="135023" bIns="70212" anchor="ctr">
            <a:normAutofit/>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3333CC"/>
                </a:solidFill>
                <a:latin typeface="Arial" panose="020B0604020202020204"/>
                <a:ea typeface="Droid Sans Fallback" panose="020B0502000000000001" charset="-122"/>
              </a:rPr>
              <a:t>VuMarks</a:t>
            </a:r>
            <a:endParaRPr lang="pt-BR" sz="3000" b="0" strike="noStrike" spc="-1">
              <a:solidFill>
                <a:srgbClr val="000000"/>
              </a:solidFill>
              <a:latin typeface="Arial" panose="020B0604020202020204"/>
            </a:endParaRPr>
          </a:p>
        </p:txBody>
      </p:sp>
      <p:pic>
        <p:nvPicPr>
          <p:cNvPr id="183" name="Picture 182"/>
          <p:cNvPicPr/>
          <p:nvPr/>
        </p:nvPicPr>
        <p:blipFill>
          <a:blip r:embed="rId1"/>
          <a:stretch>
            <a:fillRect/>
          </a:stretch>
        </p:blipFill>
        <p:spPr>
          <a:xfrm>
            <a:off x="5687989" y="4207932"/>
            <a:ext cx="6815992" cy="4443897"/>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Vuforia</a:t>
            </a:r>
            <a:endParaRPr lang="pt-BR" sz="4200" b="1" strike="noStrike" spc="-1">
              <a:solidFill>
                <a:srgbClr val="000000"/>
              </a:solidFill>
              <a:latin typeface="Arial" panose="020B0604020202020204"/>
            </a:endParaRPr>
          </a:p>
        </p:txBody>
      </p:sp>
      <p:sp>
        <p:nvSpPr>
          <p:cNvPr id="185"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186" name="TextShape 3"/>
          <p:cNvSpPr txBox="1"/>
          <p:nvPr/>
        </p:nvSpPr>
        <p:spPr>
          <a:xfrm>
            <a:off x="2932914" y="2515220"/>
            <a:ext cx="12638211" cy="2021574"/>
          </a:xfrm>
          <a:prstGeom prst="rect">
            <a:avLst/>
          </a:prstGeom>
          <a:noFill/>
          <a:ln>
            <a:noFill/>
          </a:ln>
        </p:spPr>
        <p:txBody>
          <a:bodyPr lIns="135023" tIns="70212" rIns="135023" bIns="70212" anchor="ctr">
            <a:normAutofit fontScale="93000"/>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3333CC"/>
                </a:solidFill>
                <a:latin typeface="Arial" panose="020B0604020202020204"/>
                <a:ea typeface="Droid Sans Fallback" panose="020B0502000000000001" charset="-122"/>
              </a:rPr>
              <a:t>VuMarks - </a:t>
            </a:r>
            <a:r>
              <a:rPr lang="pt-BR" sz="3000" b="1" strike="noStrike" spc="-1">
                <a:solidFill>
                  <a:srgbClr val="000000"/>
                </a:solidFill>
                <a:latin typeface="Arial" panose="020B0604020202020204"/>
                <a:ea typeface="Droid Sans Fallback" panose="020B0502000000000001" charset="-122"/>
              </a:rPr>
              <a:t>Deve existir uma borda formada por </a:t>
            </a:r>
            <a:r>
              <a:rPr lang="pt-BR" sz="3000" b="1" strike="noStrike" spc="-1">
                <a:solidFill>
                  <a:srgbClr val="000099"/>
                </a:solidFill>
                <a:latin typeface="Arial" panose="020B0604020202020204"/>
                <a:ea typeface="Droid Sans Fallback" panose="020B0502000000000001" charset="-122"/>
              </a:rPr>
              <a:t>linhas retas</a:t>
            </a:r>
            <a:r>
              <a:rPr lang="pt-BR" sz="3000" b="1" strike="noStrike" spc="-1">
                <a:solidFill>
                  <a:srgbClr val="000000"/>
                </a:solidFill>
                <a:latin typeface="Arial" panose="020B0604020202020204"/>
                <a:ea typeface="Droid Sans Fallback" panose="020B0502000000000001" charset="-122"/>
              </a:rPr>
              <a:t>. </a:t>
            </a:r>
            <a:r>
              <a:rPr lang="pt-BR" sz="3000" b="1" strike="noStrike" spc="-1">
                <a:solidFill>
                  <a:srgbClr val="000099"/>
                </a:solidFill>
                <a:latin typeface="Arial" panose="020B0604020202020204"/>
                <a:ea typeface="Droid Sans Fallback" panose="020B0502000000000001" charset="-122"/>
              </a:rPr>
              <a:t>Mínimo de 4 linhas</a:t>
            </a:r>
            <a:r>
              <a:rPr lang="pt-BR" sz="3000" b="1" strike="noStrike" spc="-1">
                <a:solidFill>
                  <a:srgbClr val="000000"/>
                </a:solidFill>
                <a:latin typeface="Arial" panose="020B0604020202020204"/>
                <a:ea typeface="Droid Sans Fallback" panose="020B0502000000000001" charset="-122"/>
              </a:rPr>
              <a:t>. O ângulo entre duas linhas da borda não pode ser maior que </a:t>
            </a:r>
            <a:r>
              <a:rPr lang="pt-BR" sz="3000" b="1" strike="noStrike" spc="-1">
                <a:solidFill>
                  <a:srgbClr val="0000CC"/>
                </a:solidFill>
                <a:latin typeface="Arial" panose="020B0604020202020204"/>
                <a:ea typeface="Droid Sans Fallback" panose="020B0502000000000001" charset="-122"/>
              </a:rPr>
              <a:t>150</a:t>
            </a:r>
            <a:r>
              <a:rPr lang="pt-BR" sz="3000" b="1" strike="noStrike" spc="-1" baseline="15000">
                <a:solidFill>
                  <a:srgbClr val="0000CC"/>
                </a:solidFill>
                <a:latin typeface="Arial" panose="020B0604020202020204"/>
                <a:ea typeface="Droid Sans Fallback" panose="020B0502000000000001" charset="-122"/>
              </a:rPr>
              <a:t>o</a:t>
            </a:r>
            <a:r>
              <a:rPr lang="pt-BR" sz="3000" b="1" strike="noStrike" spc="-1">
                <a:solidFill>
                  <a:srgbClr val="000000"/>
                </a:solidFill>
                <a:latin typeface="Arial" panose="020B0604020202020204"/>
                <a:ea typeface="Droid Sans Fallback" panose="020B0502000000000001" charset="-122"/>
              </a:rPr>
              <a:t> . Todo VuMark tem uma altura e uma largura. A diferença entre essas medidas não podem ser menor que </a:t>
            </a:r>
            <a:r>
              <a:rPr lang="pt-BR" sz="3000" b="1" strike="noStrike" spc="-1">
                <a:solidFill>
                  <a:srgbClr val="000099"/>
                </a:solidFill>
                <a:latin typeface="Arial" panose="020B0604020202020204"/>
                <a:ea typeface="Droid Sans Fallback" panose="020B0502000000000001" charset="-122"/>
              </a:rPr>
              <a:t>10%.</a:t>
            </a:r>
            <a:endParaRPr lang="pt-BR" sz="3000" b="0" strike="noStrike" spc="-1">
              <a:solidFill>
                <a:srgbClr val="000000"/>
              </a:solidFill>
              <a:latin typeface="Arial" panose="020B0604020202020204"/>
            </a:endParaRPr>
          </a:p>
        </p:txBody>
      </p:sp>
      <p:pic>
        <p:nvPicPr>
          <p:cNvPr id="187" name="Picture 186"/>
          <p:cNvPicPr/>
          <p:nvPr/>
        </p:nvPicPr>
        <p:blipFill>
          <a:blip r:embed="rId1"/>
          <a:stretch>
            <a:fillRect/>
          </a:stretch>
        </p:blipFill>
        <p:spPr>
          <a:xfrm>
            <a:off x="5633386" y="4803060"/>
            <a:ext cx="7444662" cy="4486565"/>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3600" b="1" strike="noStrike" spc="-1">
                <a:solidFill>
                  <a:srgbClr val="3333CC"/>
                </a:solidFill>
                <a:latin typeface="Arial" panose="020B0604020202020204"/>
              </a:rPr>
              <a:t>Exemplos iniciais</a:t>
            </a:r>
            <a:endParaRPr lang="pt-BR" sz="3600" b="1" strike="noStrike" spc="-1">
              <a:solidFill>
                <a:srgbClr val="000000"/>
              </a:solidFill>
              <a:latin typeface="Arial" panose="020B0604020202020204"/>
            </a:endParaRPr>
          </a:p>
        </p:txBody>
      </p:sp>
      <p:sp>
        <p:nvSpPr>
          <p:cNvPr id="56"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57" name="TextShape 3"/>
          <p:cNvSpPr txBox="1"/>
          <p:nvPr/>
        </p:nvSpPr>
        <p:spPr>
          <a:xfrm>
            <a:off x="2938145" y="2468245"/>
            <a:ext cx="12524740" cy="6579235"/>
          </a:xfrm>
          <a:prstGeom prst="rect">
            <a:avLst/>
          </a:prstGeom>
          <a:noFill/>
          <a:ln>
            <a:noFill/>
          </a:ln>
        </p:spPr>
        <p:txBody>
          <a:bodyPr lIns="135023" tIns="70212" rIns="135023" bIns="70212" anchor="ctr">
            <a:normAutofit/>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99"/>
                </a:solidFill>
                <a:latin typeface="Arial" panose="020B0604020202020204"/>
                <a:ea typeface="Droid Sans Fallback" panose="020B0502000000000001" charset="-122"/>
              </a:rPr>
              <a:t>O que é a realidade aumentada?</a:t>
            </a: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99"/>
                </a:solidFill>
                <a:latin typeface="Arial" panose="020B0604020202020204"/>
                <a:ea typeface="Droid Sans Fallback" panose="020B0502000000000001" charset="-122"/>
              </a:rPr>
              <a:t>Por que esse assunto faz parte dessa disciplina?</a:t>
            </a: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99"/>
                </a:solidFill>
                <a:latin typeface="Arial" panose="020B0604020202020204"/>
                <a:ea typeface="Droid Sans Fallback" panose="020B0502000000000001" charset="-122"/>
              </a:rPr>
              <a:t> - smart glasses</a:t>
            </a:r>
            <a:r>
              <a:rPr lang="pt-PT" altLang="pt-BR" sz="3000" b="1" strike="noStrike" spc="-1">
                <a:solidFill>
                  <a:srgbClr val="000099"/>
                </a:solidFill>
                <a:latin typeface="Arial" panose="020B0604020202020204"/>
                <a:ea typeface="Droid Sans Fallback" panose="020B0502000000000001" charset="-122"/>
              </a:rPr>
              <a:t> (Snapdragon Spaces)</a:t>
            </a: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99"/>
                </a:solidFill>
                <a:latin typeface="Arial" panose="020B0604020202020204"/>
                <a:ea typeface="Droid Sans Fallback" panose="020B0502000000000001" charset="-122"/>
              </a:rPr>
              <a:t> - Boing.</a:t>
            </a: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99"/>
                </a:solidFill>
                <a:latin typeface="Arial" panose="020B0604020202020204"/>
                <a:ea typeface="Droid Sans Fallback" panose="020B0502000000000001" charset="-122"/>
              </a:rPr>
              <a:t> - Tok&amp;Stok : (</a:t>
            </a:r>
            <a:r>
              <a:rPr lang="pt-BR" sz="3000" b="1" strike="noStrike" spc="-1">
                <a:solidFill>
                  <a:srgbClr val="000099"/>
                </a:solidFill>
                <a:latin typeface="Arial" panose="020B0604020202020204"/>
                <a:ea typeface="Droid Sans Fallback" panose="020B0502000000000001" charset="-122"/>
                <a:hlinkClick r:id="rId1"/>
              </a:rPr>
              <a:t>Video</a:t>
            </a:r>
            <a:r>
              <a:rPr lang="pt-BR" sz="3000" b="1" strike="noStrike" spc="-1">
                <a:solidFill>
                  <a:srgbClr val="000099"/>
                </a:solidFill>
                <a:latin typeface="Arial" panose="020B0604020202020204"/>
                <a:ea typeface="Droid Sans Fallback" panose="020B0502000000000001" charset="-122"/>
              </a:rPr>
              <a:t>) 2009</a:t>
            </a: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99"/>
                </a:solidFill>
                <a:latin typeface="Arial" panose="020B0604020202020204"/>
                <a:ea typeface="Droid Sans Fallback" panose="020B0502000000000001" charset="-122"/>
              </a:rPr>
              <a:t> -  </a:t>
            </a:r>
            <a:r>
              <a:rPr lang="pt-BR" sz="3000" b="1" strike="noStrike" spc="-1">
                <a:solidFill>
                  <a:srgbClr val="000099"/>
                </a:solidFill>
                <a:latin typeface="Arial" panose="020B0604020202020204"/>
                <a:ea typeface="Droid Sans Fallback" panose="020B0502000000000001" charset="-122"/>
                <a:hlinkClick r:id="rId2"/>
              </a:rPr>
              <a:t>Exemplo de 2016</a:t>
            </a:r>
            <a:r>
              <a:rPr lang="pt-BR" sz="3000" b="1" strike="noStrike" spc="-1">
                <a:solidFill>
                  <a:srgbClr val="000099"/>
                </a:solidFill>
                <a:latin typeface="Arial" panose="020B0604020202020204"/>
                <a:ea typeface="Droid Sans Fallback" panose="020B0502000000000001" charset="-122"/>
              </a:rPr>
              <a:t>. (Premiado na AWE Augmented World Expo)</a:t>
            </a:r>
            <a:endParaRPr lang="pt-BR" sz="3000" b="1" strike="noStrike" spc="-1">
              <a:solidFill>
                <a:srgbClr val="000099"/>
              </a:solidFill>
              <a:latin typeface="Arial" panose="020B0604020202020204"/>
              <a:ea typeface="Droid Sans Fallback" panose="020B0502000000000001" charset="-122"/>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PT" altLang="pt-BR" sz="3000" b="1" strike="noStrike" spc="-1">
                <a:solidFill>
                  <a:srgbClr val="000099"/>
                </a:solidFill>
                <a:latin typeface="Arial" panose="020B0604020202020204"/>
                <a:ea typeface="Droid Sans Fallback" panose="020B0502000000000001" charset="-122"/>
              </a:rPr>
              <a:t> -  </a:t>
            </a:r>
            <a:r>
              <a:rPr lang="pt-PT" altLang="pt-BR" sz="3000" b="1" strike="noStrike" spc="-1">
                <a:solidFill>
                  <a:srgbClr val="000099"/>
                </a:solidFill>
                <a:latin typeface="Arial" panose="020B0604020202020204"/>
                <a:ea typeface="Droid Sans Fallback" panose="020B0502000000000001" charset="-122"/>
                <a:hlinkClick r:id="rId3" action="ppaction://hlinkfile"/>
              </a:rPr>
              <a:t>Exemplo de 2021</a:t>
            </a:r>
            <a:r>
              <a:rPr lang="pt-PT" altLang="pt-BR" sz="3000" b="1" strike="noStrike" spc="-1">
                <a:solidFill>
                  <a:srgbClr val="000099"/>
                </a:solidFill>
                <a:latin typeface="Arial" panose="020B0604020202020204"/>
                <a:ea typeface="Droid Sans Fallback" panose="020B0502000000000001" charset="-122"/>
              </a:rPr>
              <a:t>. </a:t>
            </a:r>
            <a:r>
              <a:rPr lang="pt-BR" sz="3000" b="1" spc="-1">
                <a:solidFill>
                  <a:srgbClr val="000099"/>
                </a:solidFill>
                <a:latin typeface="Arial" panose="020B0604020202020204"/>
                <a:ea typeface="Droid Sans Fallback" panose="020B0502000000000001" charset="-122"/>
                <a:sym typeface="+mn-ea"/>
              </a:rPr>
              <a:t>(Premiado na AWE Augmented World Expo)</a:t>
            </a: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2400" b="1" strike="noStrike" spc="-1">
                <a:solidFill>
                  <a:schemeClr val="tx1"/>
                </a:solidFill>
                <a:effectLst>
                  <a:outerShdw blurRad="38100" dist="19050" dir="2700000" algn="tl" rotWithShape="0">
                    <a:schemeClr val="dk1">
                      <a:alpha val="40000"/>
                    </a:schemeClr>
                  </a:outerShdw>
                </a:effectLst>
                <a:latin typeface="Arial" panose="020B0604020202020204"/>
                <a:ea typeface="Droid Sans Fallback" panose="020B0502000000000001" charset="-122"/>
              </a:rPr>
              <a:t>A AWE ocorre nos EUA, na Europa e na Ásia. A mais recente ocorreu em Jun 1-3, 2022. Um</a:t>
            </a:r>
            <a:r>
              <a:rPr lang="pt-PT" altLang="pt-BR" sz="2400" b="1" strike="noStrike" spc="-1">
                <a:solidFill>
                  <a:schemeClr val="tx1"/>
                </a:solidFill>
                <a:effectLst>
                  <a:outerShdw blurRad="38100" dist="19050" dir="2700000" algn="tl" rotWithShape="0">
                    <a:schemeClr val="dk1">
                      <a:alpha val="40000"/>
                    </a:schemeClr>
                  </a:outerShdw>
                </a:effectLst>
                <a:latin typeface="Arial" panose="020B0604020202020204"/>
                <a:ea typeface="Droid Sans Fallback" panose="020B0502000000000001" charset="-122"/>
              </a:rPr>
              <a:t>a</a:t>
            </a:r>
            <a:r>
              <a:rPr lang="pt-BR" sz="2400" b="1" strike="noStrike" spc="-1">
                <a:solidFill>
                  <a:schemeClr val="tx1"/>
                </a:solidFill>
                <a:effectLst>
                  <a:outerShdw blurRad="38100" dist="19050" dir="2700000" algn="tl" rotWithShape="0">
                    <a:schemeClr val="dk1">
                      <a:alpha val="40000"/>
                    </a:schemeClr>
                  </a:outerShdw>
                </a:effectLst>
                <a:latin typeface="Arial" panose="020B0604020202020204"/>
                <a:ea typeface="Droid Sans Fallback" panose="020B0502000000000001" charset="-122"/>
              </a:rPr>
              <a:t> próxima ocorrerá em Shanghai, China</a:t>
            </a:r>
            <a:r>
              <a:rPr lang="pt-PT" altLang="pt-BR" sz="2400" b="1" strike="noStrike" spc="-1">
                <a:solidFill>
                  <a:schemeClr val="tx1"/>
                </a:solidFill>
                <a:effectLst>
                  <a:outerShdw blurRad="38100" dist="19050" dir="2700000" algn="tl" rotWithShape="0">
                    <a:schemeClr val="dk1">
                      <a:alpha val="40000"/>
                    </a:schemeClr>
                  </a:outerShdw>
                </a:effectLst>
                <a:latin typeface="Arial" panose="020B0604020202020204"/>
                <a:ea typeface="Droid Sans Fallback" panose="020B0502000000000001" charset="-122"/>
              </a:rPr>
              <a:t> </a:t>
            </a:r>
            <a:r>
              <a:rPr lang="pt-BR" sz="2400" b="1" strike="noStrike" spc="-1">
                <a:solidFill>
                  <a:schemeClr val="tx1"/>
                </a:solidFill>
                <a:effectLst>
                  <a:outerShdw blurRad="38100" dist="19050" dir="2700000" algn="tl" rotWithShape="0">
                    <a:schemeClr val="dk1">
                      <a:alpha val="40000"/>
                    </a:schemeClr>
                  </a:outerShdw>
                </a:effectLst>
                <a:latin typeface="Arial" panose="020B0604020202020204"/>
                <a:ea typeface="Droid Sans Fallback" panose="020B0502000000000001" charset="-122"/>
              </a:rPr>
              <a:t>August 26-27, 2022</a:t>
            </a:r>
            <a:endParaRPr lang="pt-BR" sz="2400" b="1" strike="noStrike" spc="-1">
              <a:solidFill>
                <a:schemeClr val="tx1"/>
              </a:solidFill>
              <a:effectLst>
                <a:outerShdw blurRad="38100" dist="19050" dir="2700000" algn="tl" rotWithShape="0">
                  <a:schemeClr val="dk1">
                    <a:alpha val="40000"/>
                  </a:schemeClr>
                </a:outerShdw>
              </a:effectLst>
              <a:latin typeface="Arial" panose="020B0604020202020204"/>
              <a:ea typeface="Droid Sans Fallback" panose="020B0502000000000001" charset="-122"/>
            </a:endParaRPr>
          </a:p>
        </p:txBody>
      </p:sp>
      <p:pic>
        <p:nvPicPr>
          <p:cNvPr id="58" name="Picture 57"/>
          <p:cNvPicPr/>
          <p:nvPr/>
        </p:nvPicPr>
        <p:blipFill>
          <a:blip r:embed="rId4"/>
          <a:stretch>
            <a:fillRect/>
          </a:stretch>
        </p:blipFill>
        <p:spPr>
          <a:xfrm>
            <a:off x="12960350" y="3488055"/>
            <a:ext cx="4591685" cy="2834005"/>
          </a:xfrm>
          <a:prstGeom prst="rect">
            <a:avLst/>
          </a:prstGeom>
          <a:ln>
            <a:noFill/>
          </a:ln>
        </p:spPr>
      </p:pic>
      <p:pic>
        <p:nvPicPr>
          <p:cNvPr id="2" name="Picture 1"/>
          <p:cNvPicPr>
            <a:picLocks noChangeAspect="1"/>
          </p:cNvPicPr>
          <p:nvPr/>
        </p:nvPicPr>
        <p:blipFill>
          <a:blip r:embed="rId5"/>
          <a:stretch>
            <a:fillRect/>
          </a:stretch>
        </p:blipFill>
        <p:spPr>
          <a:xfrm>
            <a:off x="15336520" y="6512560"/>
            <a:ext cx="2216150" cy="1954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3300" b="1" strike="noStrike" spc="-1">
                <a:solidFill>
                  <a:srgbClr val="3333CC"/>
                </a:solidFill>
                <a:latin typeface="Arial" panose="020B0604020202020204"/>
                <a:ea typeface="Droid Sans Fallback" panose="020B0502000000000001" charset="-122"/>
              </a:rPr>
              <a:t>Wikitude</a:t>
            </a:r>
            <a:endParaRPr lang="pt-BR" sz="3300" b="1" strike="noStrike" spc="-1">
              <a:solidFill>
                <a:srgbClr val="000000"/>
              </a:solidFill>
              <a:latin typeface="Arial" panose="020B0604020202020204"/>
            </a:endParaRPr>
          </a:p>
        </p:txBody>
      </p:sp>
      <p:sp>
        <p:nvSpPr>
          <p:cNvPr id="189"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190" name="TextShape 3"/>
          <p:cNvSpPr txBox="1"/>
          <p:nvPr/>
        </p:nvSpPr>
        <p:spPr>
          <a:xfrm>
            <a:off x="2951480" y="2515235"/>
            <a:ext cx="12638405" cy="1281430"/>
          </a:xfrm>
          <a:prstGeom prst="rect">
            <a:avLst/>
          </a:prstGeom>
          <a:noFill/>
          <a:ln>
            <a:noFill/>
          </a:ln>
        </p:spPr>
        <p:txBody>
          <a:bodyPr lIns="135023" tIns="70212" rIns="135023" bIns="70212" anchor="ctr">
            <a:normAutofit/>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00"/>
                </a:solidFill>
                <a:latin typeface="Arial" panose="020B0604020202020204"/>
                <a:ea typeface="Droid Sans Fallback" panose="020B0502000000000001" charset="-122"/>
              </a:rPr>
              <a:t>Em Joinville existe uma empresa chamada </a:t>
            </a:r>
            <a:r>
              <a:rPr lang="pt-BR" sz="3000" b="1" u="sng" strike="noStrike" spc="-1">
                <a:solidFill>
                  <a:srgbClr val="000000"/>
                </a:solidFill>
                <a:uFillTx/>
                <a:latin typeface="Arial" panose="020B0604020202020204"/>
                <a:ea typeface="Droid Sans Fallback" panose="020B0502000000000001" charset="-122"/>
              </a:rPr>
              <a:t>Informant Serviços em Tecnologia da Informação.</a:t>
            </a:r>
            <a:r>
              <a:rPr lang="pt-BR" sz="3000" b="1" strike="noStrike" spc="-1">
                <a:solidFill>
                  <a:srgbClr val="000000"/>
                </a:solidFill>
                <a:latin typeface="Arial" panose="020B0604020202020204"/>
                <a:ea typeface="Droid Sans Fallback" panose="020B0502000000000001" charset="-122"/>
              </a:rPr>
              <a:t> Usam tecnologia Wikitude.</a:t>
            </a:r>
            <a:endParaRPr lang="pt-BR" sz="3000" b="0" strike="noStrike" spc="-1">
              <a:solidFill>
                <a:srgbClr val="000000"/>
              </a:solidFill>
              <a:latin typeface="Arial" panose="020B0604020202020204"/>
            </a:endParaRPr>
          </a:p>
        </p:txBody>
      </p:sp>
      <p:pic>
        <p:nvPicPr>
          <p:cNvPr id="191" name="Picture 190"/>
          <p:cNvPicPr/>
          <p:nvPr/>
        </p:nvPicPr>
        <p:blipFill>
          <a:blip r:embed="rId1"/>
          <a:stretch>
            <a:fillRect/>
          </a:stretch>
        </p:blipFill>
        <p:spPr>
          <a:xfrm>
            <a:off x="2303978" y="3847872"/>
            <a:ext cx="10960137" cy="4386647"/>
          </a:xfrm>
          <a:prstGeom prst="rect">
            <a:avLst/>
          </a:prstGeom>
          <a:ln>
            <a:noFill/>
          </a:ln>
        </p:spPr>
      </p:pic>
      <p:pic>
        <p:nvPicPr>
          <p:cNvPr id="2" name="Picture 1"/>
          <p:cNvPicPr>
            <a:picLocks noChangeAspect="1"/>
          </p:cNvPicPr>
          <p:nvPr/>
        </p:nvPicPr>
        <p:blipFill>
          <a:blip r:embed="rId2"/>
          <a:stretch>
            <a:fillRect/>
          </a:stretch>
        </p:blipFill>
        <p:spPr>
          <a:xfrm>
            <a:off x="13896975" y="6584315"/>
            <a:ext cx="3487420" cy="1554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Shape 1"/>
          <p:cNvSpPr txBox="1"/>
          <p:nvPr/>
        </p:nvSpPr>
        <p:spPr>
          <a:xfrm>
            <a:off x="1871595" y="96784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3300" b="1" strike="noStrike" spc="-1">
                <a:solidFill>
                  <a:srgbClr val="3333CC"/>
                </a:solidFill>
                <a:latin typeface="Arial" panose="020B0604020202020204"/>
                <a:ea typeface="Droid Sans Fallback" panose="020B0502000000000001" charset="-122"/>
              </a:rPr>
              <a:t>Wikitude</a:t>
            </a:r>
            <a:endParaRPr lang="pt-BR" sz="3300" b="1" strike="noStrike" spc="-1">
              <a:solidFill>
                <a:srgbClr val="000000"/>
              </a:solidFill>
              <a:latin typeface="Arial" panose="020B0604020202020204"/>
            </a:endParaRPr>
          </a:p>
        </p:txBody>
      </p:sp>
      <p:sp>
        <p:nvSpPr>
          <p:cNvPr id="193"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194" name="TextShape 3"/>
          <p:cNvSpPr txBox="1"/>
          <p:nvPr/>
        </p:nvSpPr>
        <p:spPr>
          <a:xfrm>
            <a:off x="2015490" y="2552065"/>
            <a:ext cx="12638405" cy="1468755"/>
          </a:xfrm>
          <a:prstGeom prst="rect">
            <a:avLst/>
          </a:prstGeom>
          <a:noFill/>
          <a:ln>
            <a:noFill/>
          </a:ln>
        </p:spPr>
        <p:txBody>
          <a:bodyPr lIns="135023" tIns="70212" rIns="135023" bIns="70212" anchor="ctr">
            <a:normAutofit/>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00"/>
                </a:solidFill>
                <a:latin typeface="Arial" panose="020B0604020202020204"/>
                <a:ea typeface="Droid Sans Fallback" panose="020B0502000000000001" charset="-122"/>
              </a:rPr>
              <a:t>A </a:t>
            </a:r>
            <a:r>
              <a:rPr lang="pt-BR" sz="3000" b="1" strike="noStrike" spc="-1">
                <a:solidFill>
                  <a:srgbClr val="000099"/>
                </a:solidFill>
                <a:latin typeface="Arial" panose="020B0604020202020204"/>
                <a:ea typeface="Droid Sans Fallback" panose="020B0502000000000001" charset="-122"/>
              </a:rPr>
              <a:t>Ford</a:t>
            </a:r>
            <a:r>
              <a:rPr lang="pt-BR" sz="3000" b="1" strike="noStrike" spc="-1">
                <a:solidFill>
                  <a:srgbClr val="000000"/>
                </a:solidFill>
                <a:latin typeface="Arial" panose="020B0604020202020204"/>
                <a:ea typeface="Droid Sans Fallback" panose="020B0502000000000001" charset="-122"/>
              </a:rPr>
              <a:t>, na Malásia, criou um aplicativo com SDK da Wikitude, para mostrar, através de RA, </a:t>
            </a:r>
            <a:r>
              <a:rPr lang="pt-BR" sz="3000" b="1" strike="noStrike" spc="-1">
                <a:solidFill>
                  <a:srgbClr val="0000CC"/>
                </a:solidFill>
                <a:latin typeface="Arial" panose="020B0604020202020204"/>
                <a:ea typeface="Droid Sans Fallback" panose="020B0502000000000001" charset="-122"/>
              </a:rPr>
              <a:t>informações sobre seus veículos</a:t>
            </a:r>
            <a:r>
              <a:rPr lang="pt-PT" altLang="pt-BR" sz="3000" b="1" strike="noStrike" spc="-1">
                <a:solidFill>
                  <a:srgbClr val="0000CC"/>
                </a:solidFill>
                <a:latin typeface="Arial" panose="020B0604020202020204"/>
                <a:ea typeface="Droid Sans Fallback" panose="020B0502000000000001" charset="-122"/>
              </a:rPr>
              <a:t>.</a:t>
            </a: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endParaRPr lang="pt-BR" sz="3000" b="0" strike="noStrike" spc="-1">
              <a:solidFill>
                <a:srgbClr val="000000"/>
              </a:solidFill>
              <a:latin typeface="Arial" panose="020B0604020202020204"/>
            </a:endParaRPr>
          </a:p>
        </p:txBody>
      </p:sp>
      <p:pic>
        <p:nvPicPr>
          <p:cNvPr id="195" name="Picture 194"/>
          <p:cNvPicPr/>
          <p:nvPr/>
        </p:nvPicPr>
        <p:blipFill>
          <a:blip r:embed="rId1"/>
          <a:stretch>
            <a:fillRect/>
          </a:stretch>
        </p:blipFill>
        <p:spPr>
          <a:xfrm>
            <a:off x="5525367" y="4104718"/>
            <a:ext cx="7558082" cy="6049058"/>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3300" b="1" strike="noStrike" spc="-1">
                <a:solidFill>
                  <a:srgbClr val="3333CC"/>
                </a:solidFill>
                <a:latin typeface="Arial" panose="020B0604020202020204"/>
                <a:ea typeface="Droid Sans Fallback" panose="020B0502000000000001" charset="-122"/>
              </a:rPr>
              <a:t>Wikitude</a:t>
            </a:r>
            <a:endParaRPr lang="pt-BR" sz="3300" b="1" strike="noStrike" spc="-1">
              <a:solidFill>
                <a:srgbClr val="000000"/>
              </a:solidFill>
              <a:latin typeface="Arial" panose="020B0604020202020204"/>
            </a:endParaRPr>
          </a:p>
        </p:txBody>
      </p:sp>
      <p:sp>
        <p:nvSpPr>
          <p:cNvPr id="197"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198" name="TextShape 3"/>
          <p:cNvSpPr txBox="1"/>
          <p:nvPr/>
        </p:nvSpPr>
        <p:spPr>
          <a:xfrm>
            <a:off x="2932914" y="2515220"/>
            <a:ext cx="12638211" cy="1481479"/>
          </a:xfrm>
          <a:prstGeom prst="rect">
            <a:avLst/>
          </a:prstGeom>
          <a:noFill/>
          <a:ln>
            <a:noFill/>
          </a:ln>
        </p:spPr>
        <p:txBody>
          <a:bodyPr lIns="135023" tIns="70212" rIns="135023" bIns="70212" anchor="ctr">
            <a:normAutofit fontScale="94000"/>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99"/>
                </a:solidFill>
                <a:latin typeface="Arial" panose="020B0604020202020204"/>
                <a:ea typeface="Droid Sans Fallback" panose="020B0502000000000001" charset="-122"/>
              </a:rPr>
              <a:t>Hotels.com</a:t>
            </a:r>
            <a:r>
              <a:rPr lang="pt-BR" sz="3000" b="1" strike="noStrike" spc="-1">
                <a:solidFill>
                  <a:srgbClr val="000000"/>
                </a:solidFill>
                <a:latin typeface="Arial" panose="020B0604020202020204"/>
                <a:ea typeface="Droid Sans Fallback" panose="020B0502000000000001" charset="-122"/>
              </a:rPr>
              <a:t> criou um aplicativo com RA, suportada por tecnologias da Wikitude, para ajudar o usuário a localizar hotéis perto na região corrente.</a:t>
            </a:r>
            <a:endParaRPr lang="pt-BR" sz="3000" b="0" strike="noStrike" spc="-1">
              <a:solidFill>
                <a:srgbClr val="000000"/>
              </a:solidFill>
              <a:latin typeface="Arial" panose="020B0604020202020204"/>
            </a:endParaRPr>
          </a:p>
        </p:txBody>
      </p:sp>
      <p:pic>
        <p:nvPicPr>
          <p:cNvPr id="199" name="Picture 198"/>
          <p:cNvPicPr/>
          <p:nvPr/>
        </p:nvPicPr>
        <p:blipFill>
          <a:blip r:embed="rId1"/>
          <a:stretch>
            <a:fillRect/>
          </a:stretch>
        </p:blipFill>
        <p:spPr>
          <a:xfrm>
            <a:off x="4769235" y="4315895"/>
            <a:ext cx="8730627" cy="5729862"/>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3300" b="1" strike="noStrike" spc="-1">
                <a:solidFill>
                  <a:srgbClr val="3333CC"/>
                </a:solidFill>
                <a:latin typeface="Arial" panose="020B0604020202020204"/>
                <a:ea typeface="Droid Sans Fallback" panose="020B0502000000000001" charset="-122"/>
              </a:rPr>
              <a:t>Wikitude</a:t>
            </a:r>
            <a:endParaRPr lang="pt-BR" sz="3300" b="1" strike="noStrike" spc="-1">
              <a:solidFill>
                <a:srgbClr val="000000"/>
              </a:solidFill>
              <a:latin typeface="Arial" panose="020B0604020202020204"/>
            </a:endParaRPr>
          </a:p>
        </p:txBody>
      </p:sp>
      <p:sp>
        <p:nvSpPr>
          <p:cNvPr id="201"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202" name="TextShape 3"/>
          <p:cNvSpPr txBox="1"/>
          <p:nvPr/>
        </p:nvSpPr>
        <p:spPr>
          <a:xfrm>
            <a:off x="2933065" y="2515235"/>
            <a:ext cx="12638405" cy="6589395"/>
          </a:xfrm>
          <a:prstGeom prst="rect">
            <a:avLst/>
          </a:prstGeom>
          <a:noFill/>
          <a:ln>
            <a:noFill/>
          </a:ln>
        </p:spPr>
        <p:txBody>
          <a:bodyPr lIns="135023" tIns="70212" rIns="135023" bIns="70212" anchor="ctr">
            <a:normAutofit/>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i="1" strike="noStrike" spc="-1">
                <a:solidFill>
                  <a:srgbClr val="000099"/>
                </a:solidFill>
                <a:latin typeface="Arial" panose="020B0604020202020204"/>
                <a:ea typeface="Droid Sans Fallback" panose="020B0502000000000001" charset="-122"/>
              </a:rPr>
              <a:t>Wikitude’s 3D recognition and tracking:</a:t>
            </a: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i="1" strike="noStrike" spc="-1">
                <a:solidFill>
                  <a:srgbClr val="000099"/>
                </a:solidFill>
                <a:latin typeface="Arial" panose="020B0604020202020204"/>
                <a:ea typeface="Droid Sans Fallback" panose="020B0502000000000001" charset="-122"/>
              </a:rPr>
              <a:t> - </a:t>
            </a:r>
            <a:r>
              <a:rPr lang="pt-BR" sz="3000" b="1" strike="noStrike" spc="-1">
                <a:solidFill>
                  <a:srgbClr val="000000"/>
                </a:solidFill>
                <a:latin typeface="Arial" panose="020B0604020202020204"/>
                <a:ea typeface="Droid Sans Fallback" panose="020B0502000000000001" charset="-122"/>
              </a:rPr>
              <a:t>permite uma aplicação de celular com RA </a:t>
            </a:r>
            <a:r>
              <a:rPr lang="pt-BR" sz="3000" b="1" strike="noStrike" spc="-1">
                <a:solidFill>
                  <a:srgbClr val="000099"/>
                </a:solidFill>
                <a:latin typeface="Arial" panose="020B0604020202020204"/>
                <a:ea typeface="Droid Sans Fallback" panose="020B0502000000000001" charset="-122"/>
              </a:rPr>
              <a:t>reconhecer</a:t>
            </a:r>
            <a:r>
              <a:rPr lang="pt-BR" sz="3000" b="1" strike="noStrike" spc="-1">
                <a:solidFill>
                  <a:srgbClr val="000000"/>
                </a:solidFill>
                <a:latin typeface="Arial" panose="020B0604020202020204"/>
                <a:ea typeface="Droid Sans Fallback" panose="020B0502000000000001" charset="-122"/>
              </a:rPr>
              <a:t>, por exemplo, uma </a:t>
            </a:r>
            <a:r>
              <a:rPr lang="pt-BR" sz="3000" b="1" strike="noStrike" spc="-1">
                <a:solidFill>
                  <a:srgbClr val="000099"/>
                </a:solidFill>
                <a:latin typeface="Arial" panose="020B0604020202020204"/>
                <a:ea typeface="Droid Sans Fallback" panose="020B0502000000000001" charset="-122"/>
              </a:rPr>
              <a:t>parte de um motor</a:t>
            </a:r>
            <a:r>
              <a:rPr lang="pt-BR" sz="3000" b="1" strike="noStrike" spc="-1">
                <a:solidFill>
                  <a:srgbClr val="000000"/>
                </a:solidFill>
                <a:latin typeface="Arial" panose="020B0604020202020204"/>
                <a:ea typeface="Droid Sans Fallback" panose="020B0502000000000001" charset="-122"/>
              </a:rPr>
              <a:t> ou peça em um equipamento. O reconhecimento permite a recuperação de informações, da Internet, sobre a mesma coisa vista pela aplicação.</a:t>
            </a: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00"/>
                </a:solidFill>
                <a:latin typeface="Arial" panose="020B0604020202020204"/>
                <a:ea typeface="Droid Sans Fallback" panose="020B0502000000000001" charset="-122"/>
                <a:hlinkClick r:id="rId1" tooltip="" action="ppaction://hlinkfile"/>
              </a:rPr>
              <a:t>Video</a:t>
            </a:r>
            <a:r>
              <a:rPr lang="pt-BR" sz="3000" b="1" strike="noStrike" spc="-1">
                <a:solidFill>
                  <a:srgbClr val="000000"/>
                </a:solidFill>
                <a:latin typeface="Arial" panose="020B0604020202020204"/>
                <a:ea typeface="Droid Sans Fallback" panose="020B0502000000000001" charset="-122"/>
              </a:rPr>
              <a:t>.</a:t>
            </a: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00"/>
                </a:solidFill>
                <a:latin typeface="Arial" panose="020B0604020202020204"/>
                <a:ea typeface="Droid Sans Fallback" panose="020B0502000000000001" charset="-122"/>
              </a:rPr>
              <a:t>A Wikitude também tem o </a:t>
            </a:r>
            <a:r>
              <a:rPr lang="pt-BR" sz="3000" b="1" u="sng" strike="noStrike" spc="-1">
                <a:solidFill>
                  <a:srgbClr val="0000CC"/>
                </a:solidFill>
                <a:uFillTx/>
                <a:latin typeface="Arial" panose="020B0604020202020204"/>
                <a:ea typeface="Droid Sans Fallback" panose="020B0502000000000001" charset="-122"/>
                <a:hlinkClick r:id="rId2"/>
              </a:rPr>
              <a:t>Wikitude Studio</a:t>
            </a:r>
            <a:r>
              <a:rPr lang="pt-BR" sz="3000" b="1" strike="noStrike" spc="-1">
                <a:solidFill>
                  <a:srgbClr val="000000"/>
                </a:solidFill>
                <a:latin typeface="Arial" panose="020B0604020202020204"/>
                <a:ea typeface="Droid Sans Fallback" panose="020B0502000000000001" charset="-122"/>
              </a:rPr>
              <a:t>, que permite a criação de uma aplicação de RA em minutos e sua publicação dentro de uma Wikitude App. Não necessita conhecimento de programação. </a:t>
            </a:r>
            <a:r>
              <a:rPr lang="pt-BR" sz="3000" b="1" strike="noStrike" spc="-1">
                <a:solidFill>
                  <a:srgbClr val="006600"/>
                </a:solidFill>
                <a:latin typeface="Arial" panose="020B0604020202020204"/>
                <a:ea typeface="Droid Sans Fallback" panose="020B0502000000000001" charset="-122"/>
              </a:rPr>
              <a:t>Vale muito a pena apresentar essa ferramenta!  </a:t>
            </a:r>
            <a:r>
              <a:rPr lang="pt-BR" sz="3000" b="1" strike="noStrike" spc="-1">
                <a:solidFill>
                  <a:srgbClr val="000099"/>
                </a:solidFill>
                <a:latin typeface="Arial" panose="020B0604020202020204"/>
                <a:ea typeface="Droid Sans Fallback" panose="020B0502000000000001" charset="-122"/>
              </a:rPr>
              <a:t>Mas uma aplicação default do Wikitude deve estar no celular, por exemplo.</a:t>
            </a:r>
            <a:endParaRPr lang="pt-BR" sz="30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3300" b="1" strike="noStrike" spc="-1">
                <a:solidFill>
                  <a:srgbClr val="3333CC"/>
                </a:solidFill>
                <a:latin typeface="Arial" panose="020B0604020202020204"/>
                <a:ea typeface="Droid Sans Fallback" panose="020B0502000000000001" charset="-122"/>
              </a:rPr>
              <a:t>Wikitude</a:t>
            </a:r>
            <a:endParaRPr lang="pt-BR" sz="3300" b="1" strike="noStrike" spc="-1">
              <a:solidFill>
                <a:srgbClr val="000000"/>
              </a:solidFill>
              <a:latin typeface="Arial" panose="020B0604020202020204"/>
            </a:endParaRPr>
          </a:p>
        </p:txBody>
      </p:sp>
      <p:sp>
        <p:nvSpPr>
          <p:cNvPr id="204"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205" name="TextShape 3"/>
          <p:cNvSpPr txBox="1"/>
          <p:nvPr/>
        </p:nvSpPr>
        <p:spPr>
          <a:xfrm>
            <a:off x="2932914" y="2515220"/>
            <a:ext cx="12638211" cy="2561668"/>
          </a:xfrm>
          <a:prstGeom prst="rect">
            <a:avLst/>
          </a:prstGeom>
          <a:noFill/>
          <a:ln>
            <a:noFill/>
          </a:ln>
        </p:spPr>
        <p:txBody>
          <a:bodyPr lIns="135023" tIns="70212" rIns="135023" bIns="70212" anchor="ctr">
            <a:normAutofit/>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00"/>
                </a:solidFill>
                <a:latin typeface="Arial" panose="020B0604020202020204"/>
                <a:ea typeface="Droid Sans Fallback" panose="020B0502000000000001" charset="-122"/>
              </a:rPr>
              <a:t>Um aplicativo com tecnologia da Wikitude pode reconhecer até </a:t>
            </a:r>
            <a:r>
              <a:rPr lang="pt-BR" sz="3000" b="1" strike="noStrike" spc="-1">
                <a:solidFill>
                  <a:srgbClr val="000099"/>
                </a:solidFill>
                <a:latin typeface="Arial" panose="020B0604020202020204"/>
                <a:ea typeface="Droid Sans Fallback" panose="020B0502000000000001" charset="-122"/>
              </a:rPr>
              <a:t>1000 imagens, mesmo offline</a:t>
            </a:r>
            <a:r>
              <a:rPr lang="pt-BR" sz="3000" b="1" strike="noStrike" spc="-1">
                <a:solidFill>
                  <a:srgbClr val="000000"/>
                </a:solidFill>
                <a:latin typeface="Arial" panose="020B0604020202020204"/>
                <a:ea typeface="Droid Sans Fallback" panose="020B0502000000000001" charset="-122"/>
              </a:rPr>
              <a:t>. Mas, com o serviço de reconhecimento de imagens baseado em nuvem, esse limite não existe.</a:t>
            </a:r>
            <a:endParaRPr lang="pt-BR" sz="3000" b="0" strike="noStrike" spc="-1">
              <a:solidFill>
                <a:srgbClr val="000000"/>
              </a:solidFill>
              <a:latin typeface="Arial" panose="020B0604020202020204"/>
            </a:endParaRPr>
          </a:p>
        </p:txBody>
      </p:sp>
      <p:pic>
        <p:nvPicPr>
          <p:cNvPr id="206" name="Picture 205"/>
          <p:cNvPicPr/>
          <p:nvPr/>
        </p:nvPicPr>
        <p:blipFill>
          <a:blip r:embed="rId1"/>
          <a:stretch>
            <a:fillRect/>
          </a:stretch>
        </p:blipFill>
        <p:spPr>
          <a:xfrm>
            <a:off x="3726312" y="6157077"/>
            <a:ext cx="11088679" cy="2071262"/>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Shape 1"/>
          <p:cNvSpPr txBox="1"/>
          <p:nvPr/>
        </p:nvSpPr>
        <p:spPr>
          <a:xfrm>
            <a:off x="2303395" y="1616175"/>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3600" b="1" strike="noStrike" spc="-1">
                <a:solidFill>
                  <a:srgbClr val="3333CC"/>
                </a:solidFill>
                <a:latin typeface="Arial" panose="020B0604020202020204"/>
                <a:ea typeface="Droid Sans Fallback" panose="020B0502000000000001" charset="-122"/>
              </a:rPr>
              <a:t>Conclusões e considerações finais sobre RA.</a:t>
            </a:r>
            <a:endParaRPr lang="pt-BR" sz="3600" b="1" strike="noStrike" spc="-1">
              <a:solidFill>
                <a:srgbClr val="000000"/>
              </a:solidFill>
              <a:latin typeface="Arial" panose="020B0604020202020204"/>
            </a:endParaRPr>
          </a:p>
        </p:txBody>
      </p:sp>
      <p:sp>
        <p:nvSpPr>
          <p:cNvPr id="208" name="TextShape 2"/>
          <p:cNvSpPr txBox="1"/>
          <p:nvPr/>
        </p:nvSpPr>
        <p:spPr>
          <a:xfrm>
            <a:off x="2932914" y="2484435"/>
            <a:ext cx="12956866" cy="7561323"/>
          </a:xfrm>
          <a:prstGeom prst="rect">
            <a:avLst/>
          </a:prstGeom>
          <a:noFill/>
          <a:ln>
            <a:noFill/>
          </a:ln>
        </p:spPr>
        <p:txBody>
          <a:bodyPr lIns="135023" tIns="70212" rIns="135023" bIns="70212" anchor="ctr">
            <a:normAutofit/>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00"/>
                </a:solidFill>
                <a:latin typeface="Arial" panose="020B0604020202020204"/>
                <a:ea typeface="Droid Sans Fallback" panose="020B0502000000000001" charset="-122"/>
              </a:rPr>
              <a:t>Como visto até aqui, </a:t>
            </a:r>
            <a:r>
              <a:rPr lang="pt-BR" sz="3000" b="1" strike="noStrike" spc="-1">
                <a:solidFill>
                  <a:srgbClr val="000099"/>
                </a:solidFill>
                <a:latin typeface="Arial" panose="020B0604020202020204"/>
                <a:ea typeface="Droid Sans Fallback" panose="020B0502000000000001" charset="-122"/>
              </a:rPr>
              <a:t>há muito o que estudar</a:t>
            </a:r>
            <a:r>
              <a:rPr lang="pt-BR" sz="3000" b="1" strike="noStrike" spc="-1">
                <a:solidFill>
                  <a:srgbClr val="000000"/>
                </a:solidFill>
                <a:latin typeface="Arial" panose="020B0604020202020204"/>
                <a:ea typeface="Droid Sans Fallback" panose="020B0502000000000001" charset="-122"/>
              </a:rPr>
              <a:t> em Realidade Aumentada (RA). Qualquer aluno dessa disciplina que tenha interesse, pode desenvolver um projeto de RA e apresentá-lo</a:t>
            </a:r>
            <a:r>
              <a:rPr lang="pt-PT" altLang="pt-BR" sz="3000" b="1" strike="noStrike" spc="-1">
                <a:solidFill>
                  <a:srgbClr val="000000"/>
                </a:solidFill>
                <a:latin typeface="Arial" panose="020B0604020202020204"/>
                <a:ea typeface="Droid Sans Fallback" panose="020B0502000000000001" charset="-122"/>
              </a:rPr>
              <a:t>.</a:t>
            </a:r>
            <a:r>
              <a:rPr lang="pt-BR" sz="3000" b="1" strike="noStrike" spc="-1">
                <a:solidFill>
                  <a:srgbClr val="000000"/>
                </a:solidFill>
                <a:latin typeface="Arial" panose="020B0604020202020204"/>
                <a:ea typeface="Droid Sans Fallback" panose="020B0502000000000001" charset="-122"/>
              </a:rPr>
              <a:t> Aqui as oportunidades parecem ser muitas e certamente a </a:t>
            </a:r>
            <a:r>
              <a:rPr lang="pt-BR" sz="3000" b="1" strike="noStrike" spc="-1">
                <a:solidFill>
                  <a:srgbClr val="000099"/>
                </a:solidFill>
                <a:latin typeface="Arial" panose="020B0604020202020204"/>
                <a:ea typeface="Droid Sans Fallback" panose="020B0502000000000001" charset="-122"/>
              </a:rPr>
              <a:t>demanda reprimida é grande</a:t>
            </a:r>
            <a:r>
              <a:rPr lang="pt-BR" sz="3000" b="1" strike="noStrike" spc="-1">
                <a:solidFill>
                  <a:srgbClr val="000000"/>
                </a:solidFill>
                <a:latin typeface="Arial" panose="020B0604020202020204"/>
                <a:ea typeface="Droid Sans Fallback" panose="020B0502000000000001" charset="-122"/>
              </a:rPr>
              <a:t>. </a:t>
            </a:r>
            <a:r>
              <a:rPr lang="pt-BR" sz="3000" b="1" i="1" strike="noStrike" spc="-1">
                <a:solidFill>
                  <a:srgbClr val="000000"/>
                </a:solidFill>
                <a:latin typeface="Arial" panose="020B0604020202020204"/>
                <a:ea typeface="Droid Sans Fallback" panose="020B0502000000000001" charset="-122"/>
              </a:rPr>
              <a:t>Quem pensou que a realidade aumentada estava esquecida, estava desinformado!</a:t>
            </a:r>
            <a:endParaRPr lang="pt-BR" sz="3000" b="0" strike="noStrike" spc="-1">
              <a:solidFill>
                <a:srgbClr val="000000"/>
              </a:solidFill>
              <a:latin typeface="Arial" panose="020B0604020202020204"/>
            </a:endParaRPr>
          </a:p>
          <a:p>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00"/>
                </a:solidFill>
                <a:latin typeface="Arial" panose="020B0604020202020204"/>
                <a:ea typeface="Droid Sans Fallback" panose="020B0502000000000001" charset="-122"/>
              </a:rPr>
              <a:t>Finalmente, é notável que o campo de estudo é grande o suficiente para o aluno escolher o que gosta em RA e estudar mais sobre isso. Novidades demonstradas em sala de aula, para os colegas, será grande ganho para todos os participantes dessa disciplina, inclusive para o professor.</a:t>
            </a:r>
            <a:endParaRPr lang="pt-BR" sz="3000" b="1" strike="noStrike" spc="-1">
              <a:solidFill>
                <a:srgbClr val="000000"/>
              </a:solidFill>
              <a:latin typeface="Arial" panose="020B0604020202020204"/>
              <a:ea typeface="Droid Sans Fallback" panose="020B0502000000000001" charset="-122"/>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00"/>
                </a:solidFill>
                <a:latin typeface="Arial" panose="020B0604020202020204"/>
                <a:ea typeface="Droid Sans Fallback" panose="020B0502000000000001" charset="-122"/>
              </a:rPr>
              <a:t>Boa sorte!</a:t>
            </a:r>
            <a:endParaRPr lang="pt-BR" sz="30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Construção de aplicativo com RA</a:t>
            </a:r>
            <a:endParaRPr lang="pt-BR" sz="4200" b="1" strike="noStrike" spc="-1">
              <a:solidFill>
                <a:srgbClr val="000000"/>
              </a:solidFill>
              <a:latin typeface="Arial" panose="020B0604020202020204"/>
            </a:endParaRPr>
          </a:p>
        </p:txBody>
      </p:sp>
      <p:sp>
        <p:nvSpPr>
          <p:cNvPr id="60"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61" name="TextShape 3"/>
          <p:cNvSpPr txBox="1"/>
          <p:nvPr/>
        </p:nvSpPr>
        <p:spPr>
          <a:xfrm>
            <a:off x="2938145" y="2468245"/>
            <a:ext cx="12524740" cy="6677025"/>
          </a:xfrm>
          <a:prstGeom prst="rect">
            <a:avLst/>
          </a:prstGeom>
          <a:noFill/>
          <a:ln>
            <a:noFill/>
          </a:ln>
        </p:spPr>
        <p:txBody>
          <a:bodyPr lIns="135023" tIns="70212" rIns="135023" bIns="70212" anchor="ctr">
            <a:normAutofit fontScale="25000"/>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10665" b="1" strike="noStrike" spc="-1">
                <a:solidFill>
                  <a:srgbClr val="000000"/>
                </a:solidFill>
                <a:latin typeface="Arial" panose="020B0604020202020204"/>
              </a:rPr>
              <a:t>A primeira coisa a fazer é </a:t>
            </a:r>
            <a:r>
              <a:rPr lang="pt-BR" sz="10665" b="1" strike="noStrike" spc="-1">
                <a:solidFill>
                  <a:srgbClr val="000099"/>
                </a:solidFill>
                <a:latin typeface="Arial" panose="020B0604020202020204"/>
              </a:rPr>
              <a:t>obter um marcador</a:t>
            </a:r>
            <a:r>
              <a:rPr lang="pt-BR" sz="10665" b="1" strike="noStrike" spc="-1">
                <a:solidFill>
                  <a:srgbClr val="000000"/>
                </a:solidFill>
                <a:latin typeface="Arial" panose="020B0604020202020204"/>
              </a:rPr>
              <a:t> (ou imagem alvo)</a:t>
            </a:r>
            <a:endParaRPr lang="pt-BR" sz="10665"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10665" b="1" strike="noStrike" spc="-1">
                <a:solidFill>
                  <a:srgbClr val="000000"/>
                </a:solidFill>
                <a:latin typeface="Arial" panose="020B0604020202020204"/>
                <a:ea typeface="Droid Sans Fallback" panose="020B0502000000000001" charset="-122"/>
              </a:rPr>
              <a:t>Em segundo lugar é necessário </a:t>
            </a:r>
            <a:r>
              <a:rPr lang="pt-BR" sz="10665" b="1" strike="noStrike" spc="-1">
                <a:solidFill>
                  <a:srgbClr val="000099"/>
                </a:solidFill>
                <a:latin typeface="Arial" panose="020B0604020202020204"/>
                <a:ea typeface="Droid Sans Fallback" panose="020B0502000000000001" charset="-122"/>
              </a:rPr>
              <a:t>desenhar um objeto 3D virtual,</a:t>
            </a:r>
            <a:r>
              <a:rPr lang="pt-BR" sz="10665" b="1" strike="noStrike" spc="-1">
                <a:solidFill>
                  <a:srgbClr val="000000"/>
                </a:solidFill>
                <a:latin typeface="Arial" panose="020B0604020202020204"/>
                <a:ea typeface="Droid Sans Fallback" panose="020B0502000000000001" charset="-122"/>
              </a:rPr>
              <a:t> por exemplo.</a:t>
            </a:r>
            <a:endParaRPr lang="pt-BR" sz="10665"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10665" b="1" strike="noStrike" spc="-1">
                <a:solidFill>
                  <a:srgbClr val="000000"/>
                </a:solidFill>
                <a:latin typeface="Arial" panose="020B0604020202020204"/>
                <a:ea typeface="Droid Sans Fallback" panose="020B0502000000000001" charset="-122"/>
              </a:rPr>
              <a:t>A imagem do marcador deve ser colocada no </a:t>
            </a:r>
            <a:r>
              <a:rPr lang="pt-BR" sz="10665" b="1" strike="noStrike" spc="-1">
                <a:solidFill>
                  <a:srgbClr val="000099"/>
                </a:solidFill>
                <a:latin typeface="Arial" panose="020B0604020202020204"/>
                <a:ea typeface="Droid Sans Fallback" panose="020B0502000000000001" charset="-122"/>
              </a:rPr>
              <a:t>banco de dados</a:t>
            </a:r>
            <a:r>
              <a:rPr lang="pt-BR" sz="10665" b="1" strike="noStrike" spc="-1">
                <a:solidFill>
                  <a:srgbClr val="000000"/>
                </a:solidFill>
                <a:latin typeface="Arial" panose="020B0604020202020204"/>
                <a:ea typeface="Droid Sans Fallback" panose="020B0502000000000001" charset="-122"/>
              </a:rPr>
              <a:t>.</a:t>
            </a:r>
            <a:endParaRPr lang="pt-BR" sz="10665"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10665" b="1" strike="noStrike" spc="-1">
                <a:solidFill>
                  <a:srgbClr val="000099"/>
                </a:solidFill>
                <a:latin typeface="Arial" panose="020B0604020202020204"/>
                <a:ea typeface="Droid Sans Fallback" panose="020B0502000000000001" charset="-122"/>
              </a:rPr>
              <a:t>Associar a imagem desenhada 3D ao marcador.</a:t>
            </a:r>
            <a:endParaRPr lang="pt-BR" sz="10665"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10665" b="1" strike="noStrike" spc="-1">
                <a:solidFill>
                  <a:srgbClr val="000099"/>
                </a:solidFill>
                <a:latin typeface="Arial" panose="020B0604020202020204"/>
                <a:ea typeface="Droid Sans Fallback" panose="020B0502000000000001" charset="-122"/>
              </a:rPr>
              <a:t>Usar SDKs:</a:t>
            </a:r>
            <a:endParaRPr lang="pt-BR" sz="10665"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10665" b="1" strike="noStrike" spc="-1">
                <a:solidFill>
                  <a:srgbClr val="000099"/>
                </a:solidFill>
                <a:latin typeface="Arial" panose="020B0604020202020204"/>
                <a:ea typeface="Droid Sans Fallback" panose="020B0502000000000001" charset="-122"/>
              </a:rPr>
              <a:t> - ArUco</a:t>
            </a:r>
            <a:endParaRPr lang="pt-BR" sz="10665"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10665" b="1" strike="noStrike" spc="-1">
                <a:solidFill>
                  <a:srgbClr val="000099"/>
                </a:solidFill>
                <a:latin typeface="Arial" panose="020B0604020202020204"/>
                <a:ea typeface="Droid Sans Fallback" panose="020B0502000000000001" charset="-122"/>
              </a:rPr>
              <a:t>- Vuforia</a:t>
            </a:r>
            <a:endParaRPr lang="pt-BR" sz="10665"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endParaRPr lang="pt-BR" sz="3000" b="0" strike="noStrike" spc="-1">
              <a:solidFill>
                <a:srgbClr val="000000"/>
              </a:solidFill>
              <a:latin typeface="Arial" panose="020B0604020202020204"/>
            </a:endParaRPr>
          </a:p>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endParaRPr lang="pt-BR" sz="10000" b="0" strike="noStrike" spc="-1">
              <a:solidFill>
                <a:srgbClr val="000000"/>
              </a:solidFill>
              <a:latin typeface="Arial" panose="020B0604020202020204"/>
            </a:endParaRPr>
          </a:p>
          <a:p>
            <a:r>
              <a:rPr lang="pt-BR" sz="10000" b="1" strike="noStrike" spc="-1">
                <a:solidFill>
                  <a:srgbClr val="000000"/>
                </a:solidFill>
                <a:latin typeface="Arial" panose="020B0604020202020204"/>
                <a:ea typeface="Droid Sans Fallback" panose="020B0502000000000001" charset="-122"/>
              </a:rPr>
              <a:t>“Over half a million developers have chosen the advanced computer vision, calibrated performance and cross-platform reach of Vuforia Engine, making it the most popular AR on the planet.”</a:t>
            </a:r>
            <a:endParaRPr lang="pt-BR" sz="10000" b="0" strike="noStrike" spc="-1">
              <a:solidFill>
                <a:srgbClr val="000000"/>
              </a:solidFill>
              <a:latin typeface="Arial" panose="020B0604020202020204"/>
            </a:endParaRPr>
          </a:p>
          <a:p>
            <a:pPr marL="342900" indent="-342900">
              <a:spcBef>
                <a:spcPts val="450"/>
              </a:spcBef>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2700" b="0" strike="noStrike" spc="-1">
                <a:solidFill>
                  <a:srgbClr val="000000"/>
                </a:solidFill>
                <a:latin typeface="Arial" panose="020B0604020202020204"/>
              </a:rPr>
              <a:t> </a:t>
            </a:r>
            <a:endParaRPr lang="pt-BR" sz="2700" b="0" strike="noStrike" spc="-1">
              <a:solidFill>
                <a:srgbClr val="000000"/>
              </a:solidFill>
              <a:latin typeface="Arial" panose="020B0604020202020204"/>
            </a:endParaRPr>
          </a:p>
          <a:p>
            <a:pPr marL="342900" indent="-342900">
              <a:spcBef>
                <a:spcPts val="450"/>
              </a:spcBef>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2700" b="0" strike="noStrike" spc="-1">
                <a:solidFill>
                  <a:srgbClr val="000000"/>
                </a:solidFill>
                <a:latin typeface="Arial" panose="020B0604020202020204"/>
              </a:rPr>
              <a:t> </a:t>
            </a:r>
            <a:endParaRPr lang="pt-BR" sz="2700" b="0" strike="noStrike" spc="-1">
              <a:solidFill>
                <a:srgbClr val="000000"/>
              </a:solidFill>
              <a:latin typeface="Arial" panose="020B0604020202020204"/>
            </a:endParaRPr>
          </a:p>
        </p:txBody>
      </p:sp>
      <p:pic>
        <p:nvPicPr>
          <p:cNvPr id="62" name="Picture 61"/>
          <p:cNvPicPr/>
          <p:nvPr/>
        </p:nvPicPr>
        <p:blipFill>
          <a:blip r:embed="rId1"/>
          <a:stretch>
            <a:fillRect/>
          </a:stretch>
        </p:blipFill>
        <p:spPr>
          <a:xfrm>
            <a:off x="11664315" y="4942840"/>
            <a:ext cx="5546725" cy="2359025"/>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3600" b="1" strike="noStrike" spc="-1">
                <a:solidFill>
                  <a:srgbClr val="3333CC"/>
                </a:solidFill>
                <a:latin typeface="Arial" panose="020B0604020202020204"/>
              </a:rPr>
              <a:t>Exemplos iniciais</a:t>
            </a:r>
            <a:endParaRPr lang="pt-BR" sz="3600" b="1" strike="noStrike" spc="-1">
              <a:solidFill>
                <a:srgbClr val="000000"/>
              </a:solidFill>
              <a:latin typeface="Arial" panose="020B0604020202020204"/>
            </a:endParaRPr>
          </a:p>
        </p:txBody>
      </p:sp>
      <p:sp>
        <p:nvSpPr>
          <p:cNvPr id="64"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sp>
        <p:nvSpPr>
          <p:cNvPr id="65" name="TextShape 3"/>
          <p:cNvSpPr txBox="1"/>
          <p:nvPr/>
        </p:nvSpPr>
        <p:spPr>
          <a:xfrm>
            <a:off x="2938315" y="2468232"/>
            <a:ext cx="12524791" cy="2284600"/>
          </a:xfrm>
          <a:prstGeom prst="rect">
            <a:avLst/>
          </a:prstGeom>
          <a:noFill/>
          <a:ln>
            <a:noFill/>
          </a:ln>
        </p:spPr>
        <p:txBody>
          <a:bodyPr lIns="135023" tIns="70212" rIns="135023" bIns="70212" anchor="ctr">
            <a:normAutofit/>
          </a:bodyPr>
          <a:p>
            <a:pPr marL="342900" indent="-342900">
              <a:spcBef>
                <a:spcPts val="450"/>
              </a:spcBef>
              <a:buClr>
                <a:srgbClr val="000000"/>
              </a:buClr>
              <a:buSzPct val="45000"/>
              <a:buFont typeface="Wingdings" panose="05000000000000000000" pitchFamily="2" charset="2"/>
              <a:buChar char=""/>
              <a:tabLst>
                <a:tab pos="0" algn="l"/>
                <a:tab pos="570865" algn="l"/>
                <a:tab pos="1485265" algn="l"/>
                <a:tab pos="2399665" algn="l"/>
                <a:tab pos="3314065" algn="l"/>
                <a:tab pos="4228465" algn="l"/>
                <a:tab pos="5142865" algn="l"/>
                <a:tab pos="6057265" algn="l"/>
                <a:tab pos="6971665" algn="l"/>
                <a:tab pos="7886065" algn="l"/>
                <a:tab pos="8800465" algn="l"/>
                <a:tab pos="9714865" algn="l"/>
              </a:tabLst>
            </a:pPr>
            <a:r>
              <a:rPr lang="pt-BR" sz="3000" b="1" strike="noStrike" spc="-1">
                <a:solidFill>
                  <a:srgbClr val="000000"/>
                </a:solidFill>
                <a:latin typeface="Arial" panose="020B0604020202020204"/>
                <a:ea typeface="Droid Sans Fallback" panose="020B0502000000000001" charset="-122"/>
              </a:rPr>
              <a:t>Imagine o </a:t>
            </a:r>
            <a:r>
              <a:rPr lang="pt-BR" sz="3000" b="1" strike="noStrike" spc="-1">
                <a:solidFill>
                  <a:srgbClr val="000099"/>
                </a:solidFill>
                <a:latin typeface="Arial" panose="020B0604020202020204"/>
                <a:ea typeface="Droid Sans Fallback" panose="020B0502000000000001" charset="-122"/>
              </a:rPr>
              <a:t>mundo de possibilidades</a:t>
            </a:r>
            <a:r>
              <a:rPr lang="pt-BR" sz="3000" b="1" strike="noStrike" spc="-1">
                <a:solidFill>
                  <a:srgbClr val="000000"/>
                </a:solidFill>
                <a:latin typeface="Arial" panose="020B0604020202020204"/>
                <a:ea typeface="Droid Sans Fallback" panose="020B0502000000000001" charset="-122"/>
              </a:rPr>
              <a:t> existentes quando é possível deixar os </a:t>
            </a:r>
            <a:r>
              <a:rPr lang="pt-BR" sz="3000" b="1" strike="noStrike" spc="-1">
                <a:solidFill>
                  <a:srgbClr val="006633"/>
                </a:solidFill>
                <a:latin typeface="Arial" panose="020B0604020202020204"/>
                <a:ea typeface="Droid Sans Fallback" panose="020B0502000000000001" charset="-122"/>
              </a:rPr>
              <a:t>usuários definirem seus próprios marcadores</a:t>
            </a:r>
            <a:r>
              <a:rPr lang="pt-BR" sz="3000" b="1" strike="noStrike" spc="-1">
                <a:solidFill>
                  <a:srgbClr val="000000"/>
                </a:solidFill>
                <a:latin typeface="Arial" panose="020B0604020202020204"/>
                <a:ea typeface="Droid Sans Fallback" panose="020B0502000000000001" charset="-122"/>
              </a:rPr>
              <a:t> e depois compartilhar os mesmos pela nuvem </a:t>
            </a:r>
            <a:r>
              <a:rPr lang="pt-BR" sz="3000" b="1" strike="noStrike" spc="-1">
                <a:solidFill>
                  <a:srgbClr val="3333CC"/>
                </a:solidFill>
                <a:latin typeface="Arial" panose="020B0604020202020204"/>
                <a:ea typeface="Droid Sans Fallback" panose="020B0502000000000001" charset="-122"/>
              </a:rPr>
              <a:t>!</a:t>
            </a:r>
            <a:endParaRPr lang="pt-BR" sz="3000" b="0" strike="noStrike" spc="-1">
              <a:solidFill>
                <a:srgbClr val="000000"/>
              </a:solidFill>
              <a:latin typeface="Arial" panose="020B0604020202020204"/>
            </a:endParaRPr>
          </a:p>
        </p:txBody>
      </p:sp>
      <p:pic>
        <p:nvPicPr>
          <p:cNvPr id="66" name="Picture 65"/>
          <p:cNvPicPr/>
          <p:nvPr/>
        </p:nvPicPr>
        <p:blipFill>
          <a:blip r:embed="rId1"/>
          <a:stretch>
            <a:fillRect/>
          </a:stretch>
        </p:blipFill>
        <p:spPr>
          <a:xfrm>
            <a:off x="6912216" y="5288018"/>
            <a:ext cx="5406886" cy="4249463"/>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Shape 1"/>
          <p:cNvSpPr txBox="1"/>
          <p:nvPr/>
        </p:nvSpPr>
        <p:spPr>
          <a:xfrm>
            <a:off x="2591685" y="1616175"/>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Construção de aplicativo com RA</a:t>
            </a:r>
            <a:endParaRPr lang="pt-BR" sz="4200" b="1" strike="noStrike" spc="-1">
              <a:solidFill>
                <a:srgbClr val="000000"/>
              </a:solidFill>
              <a:latin typeface="Arial" panose="020B0604020202020204"/>
            </a:endParaRPr>
          </a:p>
        </p:txBody>
      </p:sp>
      <p:sp>
        <p:nvSpPr>
          <p:cNvPr id="68"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pic>
        <p:nvPicPr>
          <p:cNvPr id="2" name="Picture 1"/>
          <p:cNvPicPr>
            <a:picLocks noChangeAspect="1"/>
          </p:cNvPicPr>
          <p:nvPr/>
        </p:nvPicPr>
        <p:blipFill>
          <a:blip r:embed="rId1"/>
          <a:stretch>
            <a:fillRect/>
          </a:stretch>
        </p:blipFill>
        <p:spPr>
          <a:xfrm>
            <a:off x="2735580" y="2912110"/>
            <a:ext cx="13241655" cy="4422775"/>
          </a:xfrm>
          <a:prstGeom prst="rect">
            <a:avLst/>
          </a:prstGeom>
        </p:spPr>
      </p:pic>
      <p:sp>
        <p:nvSpPr>
          <p:cNvPr id="3" name="Text Box 2"/>
          <p:cNvSpPr txBox="1"/>
          <p:nvPr/>
        </p:nvSpPr>
        <p:spPr>
          <a:xfrm>
            <a:off x="2807335" y="7952740"/>
            <a:ext cx="13195935" cy="1198880"/>
          </a:xfrm>
          <a:prstGeom prst="rect">
            <a:avLst/>
          </a:prstGeom>
          <a:noFill/>
        </p:spPr>
        <p:txBody>
          <a:bodyPr wrap="square" rtlCol="0" anchor="t">
            <a:spAutoFit/>
          </a:bodyPr>
          <a:p>
            <a:r>
              <a:rPr lang="pt-BR" sz="2400" b="1" spc="-1">
                <a:solidFill>
                  <a:srgbClr val="3333CC"/>
                </a:solidFill>
                <a:latin typeface="Arial" panose="020B0604020202020204"/>
                <a:ea typeface="Droid Sans Fallback" panose="020B0502000000000001" charset="-122"/>
                <a:sym typeface="+mn-ea"/>
              </a:rPr>
              <a:t>Os gráficos acima foram mostrados por Jay Wright </a:t>
            </a:r>
            <a:endParaRPr lang="pt-BR" sz="2400" b="1" strike="noStrike" spc="-1">
              <a:solidFill>
                <a:srgbClr val="3333CC"/>
              </a:solidFill>
              <a:latin typeface="Arial" panose="020B0604020202020204"/>
              <a:ea typeface="Droid Sans Fallback" panose="020B0502000000000001" charset="-122"/>
            </a:endParaRPr>
          </a:p>
          <a:p>
            <a:r>
              <a:rPr lang="pt-BR" sz="2400" b="1" spc="-1">
                <a:solidFill>
                  <a:srgbClr val="3333CC"/>
                </a:solidFill>
                <a:latin typeface="Arial" panose="020B0604020202020204"/>
                <a:ea typeface="Droid Sans Fallback" panose="020B0502000000000001" charset="-122"/>
                <a:sym typeface="+mn-ea"/>
              </a:rPr>
              <a:t>(SVP, PTC Vuforia), </a:t>
            </a:r>
            <a:r>
              <a:rPr lang="pt-BR" sz="2400" b="1" spc="-1">
                <a:solidFill>
                  <a:srgbClr val="3333CC"/>
                </a:solidFill>
                <a:latin typeface="Arial" panose="020B0604020202020204"/>
                <a:ea typeface="Droid Sans Fallback" panose="020B0502000000000001" charset="-122"/>
              </a:rPr>
              <a:t>at AWE USA 2017 - the largest conference for AR+VR in Santa Clara, California May 31- June 2, 2017</a:t>
            </a:r>
            <a:r>
              <a:rPr lang="pt-BR" b="1" spc="-1">
                <a:solidFill>
                  <a:srgbClr val="3333CC"/>
                </a:solidFill>
                <a:latin typeface="Arial" panose="020B0604020202020204"/>
                <a:ea typeface="Droid Sans Fallback" panose="020B0502000000000001" charset="-122"/>
              </a:rPr>
              <a:t>.</a:t>
            </a:r>
            <a:endParaRPr lang="pt-BR" b="1" spc="-1">
              <a:solidFill>
                <a:srgbClr val="3333CC"/>
              </a:solidFill>
              <a:latin typeface="Arial" panose="020B0604020202020204"/>
              <a:ea typeface="Droid Sans Fallback" panose="020B05020000000000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Construção de aplicativo com RA</a:t>
            </a:r>
            <a:endParaRPr lang="pt-BR" sz="4200" b="1" strike="noStrike" spc="-1">
              <a:solidFill>
                <a:srgbClr val="000000"/>
              </a:solidFill>
              <a:latin typeface="Arial" panose="020B0604020202020204"/>
            </a:endParaRPr>
          </a:p>
        </p:txBody>
      </p:sp>
      <p:sp>
        <p:nvSpPr>
          <p:cNvPr id="71"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pic>
        <p:nvPicPr>
          <p:cNvPr id="2" name="Picture 1"/>
          <p:cNvPicPr>
            <a:picLocks noChangeAspect="1"/>
          </p:cNvPicPr>
          <p:nvPr/>
        </p:nvPicPr>
        <p:blipFill>
          <a:blip r:embed="rId1"/>
          <a:stretch>
            <a:fillRect/>
          </a:stretch>
        </p:blipFill>
        <p:spPr>
          <a:xfrm>
            <a:off x="2303780" y="2696210"/>
            <a:ext cx="14669770" cy="4439285"/>
          </a:xfrm>
          <a:prstGeom prst="rect">
            <a:avLst/>
          </a:prstGeom>
        </p:spPr>
      </p:pic>
      <p:sp>
        <p:nvSpPr>
          <p:cNvPr id="4" name="Text Box 3"/>
          <p:cNvSpPr txBox="1"/>
          <p:nvPr/>
        </p:nvSpPr>
        <p:spPr>
          <a:xfrm>
            <a:off x="2303780" y="7520940"/>
            <a:ext cx="13195935" cy="1198880"/>
          </a:xfrm>
          <a:prstGeom prst="rect">
            <a:avLst/>
          </a:prstGeom>
          <a:noFill/>
        </p:spPr>
        <p:txBody>
          <a:bodyPr wrap="square" rtlCol="0" anchor="t">
            <a:spAutoFit/>
          </a:bodyPr>
          <a:p>
            <a:r>
              <a:rPr lang="pt-BR" sz="2400" b="1" spc="-1">
                <a:solidFill>
                  <a:srgbClr val="3333CC"/>
                </a:solidFill>
                <a:latin typeface="Arial" panose="020B0604020202020204"/>
                <a:ea typeface="Droid Sans Fallback" panose="020B0502000000000001" charset="-122"/>
                <a:sym typeface="+mn-ea"/>
              </a:rPr>
              <a:t>Os gráficos acima foram mostrados por Jay Wright </a:t>
            </a:r>
            <a:endParaRPr lang="pt-BR" sz="2400" b="1" strike="noStrike" spc="-1">
              <a:solidFill>
                <a:srgbClr val="3333CC"/>
              </a:solidFill>
              <a:latin typeface="Arial" panose="020B0604020202020204"/>
              <a:ea typeface="Droid Sans Fallback" panose="020B0502000000000001" charset="-122"/>
            </a:endParaRPr>
          </a:p>
          <a:p>
            <a:r>
              <a:rPr lang="pt-BR" sz="2400" b="1" spc="-1">
                <a:solidFill>
                  <a:srgbClr val="3333CC"/>
                </a:solidFill>
                <a:latin typeface="Arial" panose="020B0604020202020204"/>
                <a:ea typeface="Droid Sans Fallback" panose="020B0502000000000001" charset="-122"/>
                <a:sym typeface="+mn-ea"/>
              </a:rPr>
              <a:t>(SVP, PTC Vuforia), </a:t>
            </a:r>
            <a:r>
              <a:rPr lang="pt-BR" sz="2400" b="1" spc="-1">
                <a:solidFill>
                  <a:srgbClr val="3333CC"/>
                </a:solidFill>
                <a:latin typeface="Arial" panose="020B0604020202020204"/>
                <a:ea typeface="Droid Sans Fallback" panose="020B0502000000000001" charset="-122"/>
              </a:rPr>
              <a:t>at AWE USA 2017 - the largest conference for AR+VR in Santa Clara, California May 31- June 2, 2017</a:t>
            </a:r>
            <a:r>
              <a:rPr lang="pt-BR" b="1" spc="-1">
                <a:solidFill>
                  <a:srgbClr val="3333CC"/>
                </a:solidFill>
                <a:latin typeface="Arial" panose="020B0604020202020204"/>
                <a:ea typeface="Droid Sans Fallback" panose="020B0502000000000001" charset="-122"/>
              </a:rPr>
              <a:t>.</a:t>
            </a:r>
            <a:endParaRPr lang="pt-BR" b="1" spc="-1">
              <a:solidFill>
                <a:srgbClr val="3333CC"/>
              </a:solidFill>
              <a:latin typeface="Arial" panose="020B0604020202020204"/>
              <a:ea typeface="Droid Sans Fallback" panose="020B05020000000000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Shape 1"/>
          <p:cNvSpPr txBox="1"/>
          <p:nvPr/>
        </p:nvSpPr>
        <p:spPr>
          <a:xfrm>
            <a:off x="3313680" y="1600300"/>
            <a:ext cx="11660640" cy="914920"/>
          </a:xfrm>
          <a:prstGeom prst="rect">
            <a:avLst/>
          </a:prstGeom>
          <a:noFill/>
          <a:ln>
            <a:noFill/>
          </a:ln>
        </p:spPr>
        <p:txBody>
          <a:bodyPr anchor="ctr">
            <a:noAutofit/>
          </a:bodyPr>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200" b="1" strike="noStrike" spc="-1">
                <a:solidFill>
                  <a:srgbClr val="3333CC"/>
                </a:solidFill>
                <a:latin typeface="Arial" panose="020B0604020202020204"/>
                <a:ea typeface="Droid Sans Fallback" panose="020B0502000000000001" charset="-122"/>
              </a:rPr>
              <a:t>Construção de aplicativo com RA</a:t>
            </a:r>
            <a:endParaRPr lang="pt-BR" sz="4200" b="1" strike="noStrike" spc="-1">
              <a:solidFill>
                <a:srgbClr val="000000"/>
              </a:solidFill>
              <a:latin typeface="Arial" panose="020B0604020202020204"/>
            </a:endParaRPr>
          </a:p>
        </p:txBody>
      </p:sp>
      <p:sp>
        <p:nvSpPr>
          <p:cNvPr id="74" name="CustomShape 2"/>
          <p:cNvSpPr/>
          <p:nvPr/>
        </p:nvSpPr>
        <p:spPr>
          <a:xfrm>
            <a:off x="2742260" y="2226809"/>
            <a:ext cx="13260939" cy="831205"/>
          </a:xfrm>
          <a:prstGeom prst="rect">
            <a:avLst/>
          </a:prstGeom>
          <a:noFill/>
          <a:ln>
            <a:noFill/>
          </a:ln>
        </p:spPr>
        <p:style>
          <a:lnRef idx="0">
            <a:srgbClr val="FFFFFF"/>
          </a:lnRef>
          <a:fillRef idx="0">
            <a:srgbClr val="FFFFFF"/>
          </a:fillRef>
          <a:effectRef idx="0">
            <a:srgbClr val="FFFFFF"/>
          </a:effectRef>
          <a:fontRef idx="minor"/>
        </p:style>
      </p:sp>
      <p:pic>
        <p:nvPicPr>
          <p:cNvPr id="75" name="Picture 74"/>
          <p:cNvPicPr/>
          <p:nvPr/>
        </p:nvPicPr>
        <p:blipFill>
          <a:blip r:embed="rId1"/>
          <a:stretch>
            <a:fillRect/>
          </a:stretch>
        </p:blipFill>
        <p:spPr>
          <a:xfrm>
            <a:off x="4247751" y="2983682"/>
            <a:ext cx="10330927" cy="4758232"/>
          </a:xfrm>
          <a:prstGeom prst="rect">
            <a:avLst/>
          </a:prstGeom>
          <a:ln>
            <a:noFill/>
          </a:ln>
        </p:spPr>
      </p:pic>
      <p:sp>
        <p:nvSpPr>
          <p:cNvPr id="76" name="TextShape 3"/>
          <p:cNvSpPr txBox="1"/>
          <p:nvPr/>
        </p:nvSpPr>
        <p:spPr>
          <a:xfrm>
            <a:off x="4013103" y="8533493"/>
            <a:ext cx="7800584" cy="820403"/>
          </a:xfrm>
          <a:prstGeom prst="rect">
            <a:avLst/>
          </a:prstGeom>
          <a:noFill/>
          <a:ln>
            <a:noFill/>
          </a:ln>
        </p:spPr>
        <p:txBody>
          <a:bodyPr lIns="135023" tIns="67511" rIns="135023" bIns="67511">
            <a:noAutofit/>
          </a:bodyPr>
          <a:p>
            <a:r>
              <a:rPr lang="pt-BR" sz="2100" b="1" strike="noStrike" spc="-1">
                <a:solidFill>
                  <a:srgbClr val="3333CC"/>
                </a:solidFill>
                <a:latin typeface="Arial" panose="020B0604020202020204"/>
                <a:ea typeface="Droid Sans Fallback" panose="020B0502000000000001" charset="-122"/>
              </a:rPr>
              <a:t>Os gráficos acima foram mostrados por Jay Wright </a:t>
            </a:r>
            <a:endParaRPr lang="pt-BR" sz="2100" b="1" strike="noStrike" spc="-1">
              <a:solidFill>
                <a:srgbClr val="3333CC"/>
              </a:solidFill>
              <a:latin typeface="Arial" panose="020B0604020202020204"/>
            </a:endParaRPr>
          </a:p>
          <a:p>
            <a:r>
              <a:rPr lang="pt-BR" sz="2100" b="1" strike="noStrike" spc="-1">
                <a:solidFill>
                  <a:srgbClr val="3333CC"/>
                </a:solidFill>
                <a:latin typeface="Arial" panose="020B0604020202020204"/>
                <a:ea typeface="Droid Sans Fallback" panose="020B0502000000000001" charset="-122"/>
              </a:rPr>
              <a:t>(SVP, PTC Vuforia), no AWE de 2016 que ocorreu na China</a:t>
            </a:r>
            <a:r>
              <a:rPr lang="pt-BR" sz="2400" b="1" strike="noStrike" spc="-1">
                <a:solidFill>
                  <a:srgbClr val="3333CC"/>
                </a:solidFill>
                <a:latin typeface="Arial" panose="020B0604020202020204"/>
                <a:ea typeface="Droid Sans Fallback" panose="020B0502000000000001" charset="-122"/>
              </a:rPr>
              <a:t>.</a:t>
            </a:r>
            <a:endParaRPr lang="pt-BR" sz="2400" b="1" strike="noStrike" spc="-1">
              <a:solidFill>
                <a:srgbClr val="3333CC"/>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7835</Words>
  <Application>WPS Presentation</Application>
  <PresentationFormat/>
  <Paragraphs>271</Paragraphs>
  <Slides>45</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45</vt:i4>
      </vt:variant>
    </vt:vector>
  </HeadingPairs>
  <TitlesOfParts>
    <vt:vector size="60" baseType="lpstr">
      <vt:lpstr>Arial</vt:lpstr>
      <vt:lpstr>SimSun</vt:lpstr>
      <vt:lpstr>Wingdings</vt:lpstr>
      <vt:lpstr>Arial Rounded MT Bold</vt:lpstr>
      <vt:lpstr>Arial</vt:lpstr>
      <vt:lpstr>Times New Roman</vt:lpstr>
      <vt:lpstr>OpenSymbol</vt:lpstr>
      <vt:lpstr>Droid Sans Fallback</vt:lpstr>
      <vt:lpstr>Liberation Serif;Times New Roman</vt:lpstr>
      <vt:lpstr>Times New Roman</vt:lpstr>
      <vt:lpstr>Calibri</vt:lpstr>
      <vt:lpstr>Trebuchet MS</vt:lpstr>
      <vt:lpstr>Microsoft YaHei</vt:lpstr>
      <vt:lpstr>Arial Unicode MS</vt:lpstr>
      <vt:lpstr>Tema do 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LiBeLuLa</dc:creator>
  <cp:lastModifiedBy>rodrigopimenta</cp:lastModifiedBy>
  <cp:revision>1370</cp:revision>
  <cp:lastPrinted>2022-06-04T15:53:25Z</cp:lastPrinted>
  <dcterms:created xsi:type="dcterms:W3CDTF">2022-06-04T15:53:25Z</dcterms:created>
  <dcterms:modified xsi:type="dcterms:W3CDTF">2022-06-04T15:53:25Z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1046-11.1.0.10702</vt:lpwstr>
  </property>
</Properties>
</file>